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57" r:id="rId3"/>
    <p:sldId id="258" r:id="rId4"/>
    <p:sldId id="259" r:id="rId5"/>
    <p:sldId id="260" r:id="rId6"/>
    <p:sldId id="261" r:id="rId7"/>
    <p:sldId id="262" r:id="rId8"/>
    <p:sldId id="263" r:id="rId9"/>
    <p:sldId id="264" r:id="rId10"/>
    <p:sldId id="265" r:id="rId11"/>
    <p:sldId id="277" r:id="rId12"/>
    <p:sldId id="278" r:id="rId13"/>
    <p:sldId id="266" r:id="rId14"/>
    <p:sldId id="267" r:id="rId15"/>
    <p:sldId id="282" r:id="rId16"/>
    <p:sldId id="283" r:id="rId17"/>
    <p:sldId id="284" r:id="rId18"/>
    <p:sldId id="290" r:id="rId19"/>
    <p:sldId id="291" r:id="rId20"/>
    <p:sldId id="288" r:id="rId21"/>
    <p:sldId id="297" r:id="rId22"/>
    <p:sldId id="298" r:id="rId23"/>
    <p:sldId id="293" r:id="rId24"/>
    <p:sldId id="294" r:id="rId25"/>
    <p:sldId id="285" r:id="rId26"/>
    <p:sldId id="286" r:id="rId27"/>
    <p:sldId id="287" r:id="rId28"/>
    <p:sldId id="295" r:id="rId29"/>
    <p:sldId id="296" r:id="rId30"/>
    <p:sldId id="269" r:id="rId31"/>
    <p:sldId id="270" r:id="rId32"/>
    <p:sldId id="279" r:id="rId33"/>
    <p:sldId id="271" r:id="rId34"/>
    <p:sldId id="280" r:id="rId35"/>
    <p:sldId id="272" r:id="rId36"/>
    <p:sldId id="273" r:id="rId37"/>
    <p:sldId id="299" r:id="rId38"/>
    <p:sldId id="276" r:id="rId3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351"/>
    <a:srgbClr val="34164A"/>
    <a:srgbClr val="B45FF3"/>
    <a:srgbClr val="421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130CB8-A5DE-BBAF-A4F1-98A20C7ACF7D}"/>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D30810B-0E75-B5B0-A6C8-C85AA1905178}"/>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DE2E05BD-B082-44DE-AC3B-71ED02EA22E3}" type="datetimeFigureOut">
              <a:rPr lang="en-IN" smtClean="0"/>
              <a:t>09-06-2025</a:t>
            </a:fld>
            <a:endParaRPr lang="en-IN"/>
          </a:p>
        </p:txBody>
      </p:sp>
      <p:sp>
        <p:nvSpPr>
          <p:cNvPr id="4" name="Footer Placeholder 3">
            <a:extLst>
              <a:ext uri="{FF2B5EF4-FFF2-40B4-BE49-F238E27FC236}">
                <a16:creationId xmlns:a16="http://schemas.microsoft.com/office/drawing/2014/main" id="{5C9A04DA-032F-A45B-511E-64D677A6E44F}"/>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r>
              <a:rPr lang="en-IN"/>
              <a:t>page: </a:t>
            </a:r>
          </a:p>
        </p:txBody>
      </p:sp>
      <p:sp>
        <p:nvSpPr>
          <p:cNvPr id="5" name="Slide Number Placeholder 4">
            <a:extLst>
              <a:ext uri="{FF2B5EF4-FFF2-40B4-BE49-F238E27FC236}">
                <a16:creationId xmlns:a16="http://schemas.microsoft.com/office/drawing/2014/main" id="{556C72E1-14AA-FFB2-15F8-1F41E91D317A}"/>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4742ABEB-076B-4A4D-8E86-C5E860D2FE3B}" type="slidenum">
              <a:rPr lang="en-IN" smtClean="0"/>
              <a:t>‹#›</a:t>
            </a:fld>
            <a:endParaRPr lang="en-IN"/>
          </a:p>
        </p:txBody>
      </p:sp>
    </p:spTree>
    <p:extLst>
      <p:ext uri="{BB962C8B-B14F-4D97-AF65-F5344CB8AC3E}">
        <p14:creationId xmlns:p14="http://schemas.microsoft.com/office/powerpoint/2010/main" val="271253334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2987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779622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71498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8650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4074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694738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244790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69674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278689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600016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170697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16EE4AD-86BB-71F8-3D0F-D2398B21C5F4}"/>
              </a:ext>
            </a:extLst>
          </p:cNvPr>
          <p:cNvGrpSpPr/>
          <p:nvPr/>
        </p:nvGrpSpPr>
        <p:grpSpPr>
          <a:xfrm>
            <a:off x="-308610" y="0"/>
            <a:ext cx="15147035" cy="8238744"/>
            <a:chOff x="-308610" y="0"/>
            <a:chExt cx="15147035" cy="8238744"/>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807208"/>
            </a:xfrm>
            <a:prstGeom prst="rect">
              <a:avLst/>
            </a:prstGeom>
          </p:spPr>
        </p:pic>
        <p:pic>
          <p:nvPicPr>
            <p:cNvPr id="4" name="Image 2" descr="preencoded.png"/>
            <p:cNvPicPr>
              <a:picLocks noChangeAspect="1"/>
            </p:cNvPicPr>
            <p:nvPr/>
          </p:nvPicPr>
          <p:blipFill>
            <a:blip r:embed="rId5"/>
            <a:stretch>
              <a:fillRect/>
            </a:stretch>
          </p:blipFill>
          <p:spPr>
            <a:xfrm>
              <a:off x="5888736" y="7259766"/>
              <a:ext cx="3017520" cy="612648"/>
            </a:xfrm>
            <a:prstGeom prst="rect">
              <a:avLst/>
            </a:prstGeom>
          </p:spPr>
        </p:pic>
        <p:sp>
          <p:nvSpPr>
            <p:cNvPr id="6" name="Text 0"/>
            <p:cNvSpPr/>
            <p:nvPr/>
          </p:nvSpPr>
          <p:spPr>
            <a:xfrm>
              <a:off x="4379976" y="7357191"/>
              <a:ext cx="5870448" cy="374904"/>
            </a:xfrm>
            <a:prstGeom prst="rect">
              <a:avLst/>
            </a:prstGeom>
            <a:noFill/>
            <a:ln/>
          </p:spPr>
          <p:txBody>
            <a:bodyPr wrap="none" lIns="0" tIns="0" rIns="0" bIns="0" rtlCol="0" anchor="ctr"/>
            <a:lstStyle/>
            <a:p>
              <a:pPr marL="0" indent="0" algn="ctr">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Date:10.06.2025</a:t>
              </a:r>
              <a:endParaRPr lang="en-US" sz="2320" dirty="0"/>
            </a:p>
          </p:txBody>
        </p:sp>
        <p:sp>
          <p:nvSpPr>
            <p:cNvPr id="8" name="Text 2"/>
            <p:cNvSpPr/>
            <p:nvPr/>
          </p:nvSpPr>
          <p:spPr>
            <a:xfrm>
              <a:off x="208025" y="2549213"/>
              <a:ext cx="14630400" cy="2039112"/>
            </a:xfrm>
            <a:prstGeom prst="rect">
              <a:avLst/>
            </a:prstGeom>
            <a:noFill/>
            <a:ln/>
          </p:spPr>
          <p:txBody>
            <a:bodyPr wrap="square" lIns="0" tIns="0" rIns="0" bIns="0" rtlCol="0" anchor="ctr"/>
            <a:lstStyle/>
            <a:p>
              <a:pPr marL="0" indent="0" algn="l">
                <a:lnSpc>
                  <a:spcPts val="8010"/>
                </a:lnSpc>
                <a:buNone/>
              </a:pPr>
              <a:r>
                <a:rPr lang="en-US" sz="6000" dirty="0">
                  <a:solidFill>
                    <a:srgbClr val="4C2A66"/>
                  </a:solidFill>
                  <a:latin typeface="思源宋体-思源宋体-Heavy" pitchFamily="34" charset="0"/>
                  <a:ea typeface="思源宋体-思源宋体-Heavy" pitchFamily="34" charset="-122"/>
                  <a:cs typeface="思源宋体-思源宋体-Heavy" pitchFamily="34" charset="-120"/>
                </a:rPr>
                <a:t>Truck-Drone Coordination in Last mile delivery</a:t>
              </a:r>
              <a:endParaRPr lang="en-US" sz="6000" dirty="0"/>
            </a:p>
          </p:txBody>
        </p:sp>
        <p:sp>
          <p:nvSpPr>
            <p:cNvPr id="9" name="TextBox 8">
              <a:extLst>
                <a:ext uri="{FF2B5EF4-FFF2-40B4-BE49-F238E27FC236}">
                  <a16:creationId xmlns:a16="http://schemas.microsoft.com/office/drawing/2014/main" id="{B313A2F4-F797-2003-0C05-198FE195A54A}"/>
                </a:ext>
              </a:extLst>
            </p:cNvPr>
            <p:cNvSpPr txBox="1"/>
            <p:nvPr/>
          </p:nvSpPr>
          <p:spPr>
            <a:xfrm>
              <a:off x="-308610" y="5253905"/>
              <a:ext cx="7831836" cy="1646605"/>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spcBef>
                  <a:spcPts val="600"/>
                </a:spcBef>
              </a:pPr>
              <a:r>
                <a:rPr lang="en-US" sz="2000" spc="50" dirty="0">
                  <a:ln w="0"/>
                  <a:solidFill>
                    <a:srgbClr val="2E0351"/>
                  </a:solidFill>
                  <a:latin typeface="Sitka Banner Semibold" pitchFamily="2" charset="0"/>
                  <a:cs typeface="Times New Roman" panose="02020603050405020304" pitchFamily="18" charset="0"/>
                </a:rPr>
                <a:t>Submitted by </a:t>
              </a:r>
            </a:p>
            <a:p>
              <a:pPr algn="ctr"/>
              <a:r>
                <a:rPr lang="en-US" sz="2000" spc="50" dirty="0">
                  <a:ln w="0"/>
                  <a:solidFill>
                    <a:srgbClr val="2E0351"/>
                  </a:solidFill>
                  <a:latin typeface="Sitka Banner Semibold" pitchFamily="2" charset="0"/>
                  <a:cs typeface="Times New Roman" panose="02020603050405020304" pitchFamily="18" charset="0"/>
                </a:rPr>
                <a:t>Anubrata Naskar(Roll No.-</a:t>
              </a:r>
              <a:r>
                <a:rPr lang="en-US" sz="2000" spc="50" dirty="0">
                  <a:ln w="0"/>
                  <a:solidFill>
                    <a:srgbClr val="2E0351"/>
                  </a:solidFill>
                  <a:latin typeface="Segoe UI Semibold" panose="020B0702040204020203" pitchFamily="34" charset="0"/>
                  <a:cs typeface="Segoe UI Semibold" panose="020B0702040204020203" pitchFamily="34" charset="0"/>
                </a:rPr>
                <a:t>C91/CSC/231005</a:t>
              </a:r>
              <a:r>
                <a:rPr lang="en-US" sz="2000" spc="50" dirty="0">
                  <a:ln w="0"/>
                  <a:solidFill>
                    <a:srgbClr val="2E0351"/>
                  </a:solidFill>
                  <a:latin typeface="Sitka Banner Semibold" pitchFamily="2" charset="0"/>
                  <a:cs typeface="Times New Roman" panose="02020603050405020304" pitchFamily="18" charset="0"/>
                </a:rPr>
                <a:t>)</a:t>
              </a:r>
            </a:p>
            <a:p>
              <a:pPr algn="ctr"/>
              <a:r>
                <a:rPr lang="en-US" sz="2000" spc="50" dirty="0">
                  <a:ln w="0"/>
                  <a:solidFill>
                    <a:srgbClr val="2E0351"/>
                  </a:solidFill>
                  <a:latin typeface="Sitka Banner Semibold" pitchFamily="2" charset="0"/>
                  <a:cs typeface="Times New Roman" panose="02020603050405020304" pitchFamily="18" charset="0"/>
                </a:rPr>
                <a:t>Soumili ray(Roll No.-</a:t>
              </a:r>
              <a:r>
                <a:rPr lang="en-US" sz="2000" spc="50" dirty="0">
                  <a:ln w="0"/>
                  <a:solidFill>
                    <a:srgbClr val="2E0351"/>
                  </a:solidFill>
                  <a:latin typeface="Segoe UI Semibold" panose="020B0702040204020203" pitchFamily="34" charset="0"/>
                  <a:cs typeface="Segoe UI Semibold" panose="020B0702040204020203" pitchFamily="34" charset="0"/>
                </a:rPr>
                <a:t>C91/CSC/231025</a:t>
              </a:r>
              <a:r>
                <a:rPr lang="en-US" sz="2000" spc="50" dirty="0">
                  <a:ln w="0"/>
                  <a:solidFill>
                    <a:srgbClr val="2E0351"/>
                  </a:solidFill>
                  <a:latin typeface="Sitka Banner Semibold" pitchFamily="2" charset="0"/>
                  <a:cs typeface="Times New Roman" panose="02020603050405020304" pitchFamily="18" charset="0"/>
                </a:rPr>
                <a:t>)</a:t>
              </a:r>
            </a:p>
            <a:p>
              <a:pPr algn="ctr"/>
              <a:r>
                <a:rPr lang="en-US" sz="2000" spc="50" dirty="0">
                  <a:ln w="0"/>
                  <a:solidFill>
                    <a:srgbClr val="2E0351"/>
                  </a:solidFill>
                  <a:latin typeface="Sitka Banner Semibold" pitchFamily="2" charset="0"/>
                  <a:cs typeface="Times New Roman" panose="02020603050405020304" pitchFamily="18" charset="0"/>
                </a:rPr>
                <a:t>Tirtharoop Banerjee (Roll No.-</a:t>
              </a:r>
              <a:r>
                <a:rPr lang="en-US" sz="2000" spc="50" dirty="0">
                  <a:ln w="0"/>
                  <a:solidFill>
                    <a:srgbClr val="2E0351"/>
                  </a:solidFill>
                  <a:latin typeface="Segoe UI Semibold" panose="020B0702040204020203" pitchFamily="34" charset="0"/>
                  <a:cs typeface="Segoe UI Semibold" panose="020B0702040204020203" pitchFamily="34" charset="0"/>
                </a:rPr>
                <a:t>C91/CSC/231031</a:t>
              </a:r>
              <a:r>
                <a:rPr lang="en-US" sz="2000" spc="50" dirty="0">
                  <a:ln w="0"/>
                  <a:solidFill>
                    <a:srgbClr val="2E0351"/>
                  </a:solidFill>
                  <a:latin typeface="Sitka Banner Semibold" pitchFamily="2" charset="0"/>
                  <a:cs typeface="Times New Roman" panose="02020603050405020304" pitchFamily="18" charset="0"/>
                </a:rPr>
                <a:t>)</a:t>
              </a:r>
            </a:p>
            <a:p>
              <a:pPr algn="ctr"/>
              <a:endParaRPr lang="en-US" sz="300" spc="50" dirty="0">
                <a:ln w="0"/>
                <a:solidFill>
                  <a:srgbClr val="2E0351"/>
                </a:solidFill>
                <a:latin typeface="Sitka Banner Semibold" pitchFamily="2"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F8C08BD0-C759-E5AD-C3B4-9417F31C219A}"/>
                </a:ext>
              </a:extLst>
            </p:cNvPr>
            <p:cNvSpPr txBox="1"/>
            <p:nvPr/>
          </p:nvSpPr>
          <p:spPr>
            <a:xfrm>
              <a:off x="4994909" y="4295937"/>
              <a:ext cx="5056633" cy="584775"/>
            </a:xfrm>
            <a:prstGeom prst="rect">
              <a:avLst/>
            </a:prstGeom>
            <a:noFill/>
          </p:spPr>
          <p:txBody>
            <a:bodyPr wrap="square" rtlCol="0">
              <a:spAutoFit/>
            </a:bodyPr>
            <a:lstStyle/>
            <a:p>
              <a:r>
                <a:rPr lang="en-IN" sz="3200" b="1" dirty="0">
                  <a:solidFill>
                    <a:srgbClr val="34164A"/>
                  </a:solidFill>
                  <a:latin typeface="Century Schoolbook" panose="02040604050505020304" pitchFamily="18" charset="0"/>
                </a:rPr>
                <a:t>University Of Calcutta</a:t>
              </a:r>
            </a:p>
          </p:txBody>
        </p:sp>
        <p:sp>
          <p:nvSpPr>
            <p:cNvPr id="13" name="TextBox 12">
              <a:extLst>
                <a:ext uri="{FF2B5EF4-FFF2-40B4-BE49-F238E27FC236}">
                  <a16:creationId xmlns:a16="http://schemas.microsoft.com/office/drawing/2014/main" id="{5F93F901-EFFF-2FF4-EBA7-AAE57E3CAAFF}"/>
                </a:ext>
              </a:extLst>
            </p:cNvPr>
            <p:cNvSpPr txBox="1"/>
            <p:nvPr/>
          </p:nvSpPr>
          <p:spPr>
            <a:xfrm>
              <a:off x="7831836" y="5253905"/>
              <a:ext cx="6231636" cy="1754326"/>
            </a:xfrm>
            <a:prstGeom prst="rect">
              <a:avLst/>
            </a:prstGeom>
            <a:noFill/>
          </p:spPr>
          <p:txBody>
            <a:bodyPr wrap="square" rtlCol="0">
              <a:spAutoFit/>
            </a:bodyPr>
            <a:lstStyle/>
            <a:p>
              <a:pPr algn="ctr"/>
              <a:r>
                <a:rPr lang="en-US" spc="50" dirty="0">
                  <a:ln w="0"/>
                  <a:solidFill>
                    <a:srgbClr val="2E0351"/>
                  </a:solidFill>
                  <a:latin typeface="Sitka Banner Semibold" pitchFamily="2" charset="0"/>
                  <a:cs typeface="Times New Roman" panose="02020603050405020304" pitchFamily="18" charset="0"/>
                </a:rPr>
                <a:t>Under the guidance of</a:t>
              </a:r>
            </a:p>
            <a:p>
              <a:pPr algn="ctr"/>
              <a:r>
                <a:rPr lang="en-US" spc="50" dirty="0">
                  <a:ln w="0"/>
                  <a:solidFill>
                    <a:srgbClr val="2E0351"/>
                  </a:solidFill>
                  <a:latin typeface="Sitka Banner Semibold" pitchFamily="2" charset="0"/>
                  <a:cs typeface="Times New Roman" panose="02020603050405020304" pitchFamily="18" charset="0"/>
                </a:rPr>
                <a:t>Prof.  Sunirmal Khatua</a:t>
              </a:r>
            </a:p>
            <a:p>
              <a:pPr algn="ctr"/>
              <a:r>
                <a:rPr lang="en-US" spc="50" dirty="0">
                  <a:ln w="0"/>
                  <a:solidFill>
                    <a:srgbClr val="2E0351"/>
                  </a:solidFill>
                  <a:latin typeface="Sitka Banner Semibold" pitchFamily="2" charset="0"/>
                  <a:cs typeface="Times New Roman" panose="02020603050405020304" pitchFamily="18" charset="0"/>
                </a:rPr>
                <a:t>M.sc semester-iv examination 2025</a:t>
              </a:r>
            </a:p>
            <a:p>
              <a:pPr algn="ctr"/>
              <a:r>
                <a:rPr lang="en-US" spc="50" dirty="0">
                  <a:ln w="0"/>
                  <a:solidFill>
                    <a:srgbClr val="2E0351"/>
                  </a:solidFill>
                  <a:latin typeface="Sitka Banner Semibold" pitchFamily="2" charset="0"/>
                  <a:cs typeface="Times New Roman" panose="02020603050405020304" pitchFamily="18" charset="0"/>
                </a:rPr>
                <a:t>Department of computer science </a:t>
              </a:r>
            </a:p>
            <a:p>
              <a:pPr algn="ctr"/>
              <a:r>
                <a:rPr lang="en-US" spc="50" dirty="0">
                  <a:ln w="0"/>
                  <a:solidFill>
                    <a:srgbClr val="2E0351"/>
                  </a:solidFill>
                  <a:latin typeface="Sitka Banner Semibold" pitchFamily="2" charset="0"/>
                  <a:cs typeface="Times New Roman" panose="02020603050405020304" pitchFamily="18" charset="0"/>
                </a:rPr>
                <a:t>And engineering</a:t>
              </a:r>
            </a:p>
            <a:p>
              <a:endParaRPr lang="en-IN"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432"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10823287" y="827532"/>
            <a:ext cx="1152144" cy="1152144"/>
          </a:xfrm>
          <a:prstGeom prst="rect">
            <a:avLst/>
          </a:prstGeom>
        </p:spPr>
      </p:pic>
      <p:pic>
        <p:nvPicPr>
          <p:cNvPr id="4" name="Image 2" descr="preencoded.png"/>
          <p:cNvPicPr>
            <a:picLocks noChangeAspect="1"/>
          </p:cNvPicPr>
          <p:nvPr/>
        </p:nvPicPr>
        <p:blipFill>
          <a:blip r:embed="rId5"/>
          <a:stretch>
            <a:fillRect/>
          </a:stretch>
        </p:blipFill>
        <p:spPr>
          <a:xfrm>
            <a:off x="6587851" y="731520"/>
            <a:ext cx="1152144" cy="1152144"/>
          </a:xfrm>
          <a:prstGeom prst="rect">
            <a:avLst/>
          </a:prstGeom>
        </p:spPr>
      </p:pic>
      <p:pic>
        <p:nvPicPr>
          <p:cNvPr id="5" name="Image 3" descr="preencoded.png"/>
          <p:cNvPicPr>
            <a:picLocks noChangeAspect="1"/>
          </p:cNvPicPr>
          <p:nvPr/>
        </p:nvPicPr>
        <p:blipFill>
          <a:blip r:embed="rId6"/>
          <a:stretch>
            <a:fillRect/>
          </a:stretch>
        </p:blipFill>
        <p:spPr>
          <a:xfrm>
            <a:off x="2143866" y="731520"/>
            <a:ext cx="1152144" cy="1152144"/>
          </a:xfrm>
          <a:prstGeom prst="rect">
            <a:avLst/>
          </a:prstGeom>
        </p:spPr>
      </p:pic>
      <p:sp>
        <p:nvSpPr>
          <p:cNvPr id="6" name="Text 0"/>
          <p:cNvSpPr/>
          <p:nvPr/>
        </p:nvSpPr>
        <p:spPr>
          <a:xfrm>
            <a:off x="5248255" y="3343144"/>
            <a:ext cx="3831336" cy="2869191"/>
          </a:xfrm>
          <a:prstGeom prst="rect">
            <a:avLst/>
          </a:prstGeom>
          <a:noFill/>
          <a:ln/>
        </p:spPr>
        <p:txBody>
          <a:bodyPr wrap="square" lIns="0" tIns="0" rIns="0" bIns="0" rtlCol="0" anchor="ctr"/>
          <a:lstStyle/>
          <a:p>
            <a:pPr marL="0" indent="0" algn="ctr">
              <a:lnSpc>
                <a:spcPts val="2320"/>
              </a:lnSpc>
              <a:buNone/>
            </a:pPr>
            <a:r>
              <a:rPr lang="en-US" sz="2800" dirty="0">
                <a:solidFill>
                  <a:srgbClr val="3D2E50"/>
                </a:solidFill>
                <a:latin typeface="Mongolian Baiti" panose="03000500000000000000" pitchFamily="66" charset="0"/>
                <a:ea typeface="思源黑体-思源黑体-Regular" pitchFamily="34" charset="-122"/>
                <a:cs typeface="Mongolian Baiti" panose="03000500000000000000" pitchFamily="66" charset="0"/>
              </a:rPr>
              <a:t>Studies such as those by Murray and Chu (2015) and Luo et al. (2017) have integrated drone capabilities into classical routing problems.</a:t>
            </a:r>
            <a:endParaRPr lang="en-US" sz="2800" dirty="0">
              <a:latin typeface="Mongolian Baiti" panose="03000500000000000000" pitchFamily="66" charset="0"/>
              <a:cs typeface="Mongolian Baiti" panose="03000500000000000000" pitchFamily="66" charset="0"/>
            </a:endParaRPr>
          </a:p>
        </p:txBody>
      </p:sp>
      <p:sp>
        <p:nvSpPr>
          <p:cNvPr id="7" name="Text 1"/>
          <p:cNvSpPr/>
          <p:nvPr/>
        </p:nvSpPr>
        <p:spPr>
          <a:xfrm>
            <a:off x="5248255" y="2359152"/>
            <a:ext cx="3831336" cy="740664"/>
          </a:xfrm>
          <a:prstGeom prst="rect">
            <a:avLst/>
          </a:prstGeom>
          <a:noFill/>
          <a:ln/>
        </p:spPr>
        <p:txBody>
          <a:bodyPr wrap="square" lIns="0" tIns="0" rIns="0" bIns="0" rtlCol="0" anchor="ctr"/>
          <a:lstStyle/>
          <a:p>
            <a:pPr marL="0" indent="0" algn="ctr">
              <a:lnSpc>
                <a:spcPts val="2900"/>
              </a:lnSpc>
              <a:buNone/>
            </a:pPr>
            <a:r>
              <a:rPr lang="en-US" sz="3600" b="1" dirty="0">
                <a:solidFill>
                  <a:srgbClr val="3D2E50"/>
                </a:solidFill>
                <a:latin typeface="Sylfaen" panose="010A0502050306030303" pitchFamily="18" charset="0"/>
                <a:ea typeface="思源宋体-思源宋体-Heavy" pitchFamily="34" charset="-122"/>
                <a:cs typeface="思源宋体-思源宋体-Heavy" pitchFamily="34" charset="-120"/>
              </a:rPr>
              <a:t>Drone Integration Studies</a:t>
            </a:r>
            <a:endParaRPr lang="en-US" sz="3600" b="1" dirty="0">
              <a:latin typeface="Sylfaen" panose="010A0502050306030303" pitchFamily="18" charset="0"/>
            </a:endParaRPr>
          </a:p>
        </p:txBody>
      </p:sp>
      <p:sp>
        <p:nvSpPr>
          <p:cNvPr id="8" name="Text 2"/>
          <p:cNvSpPr/>
          <p:nvPr/>
        </p:nvSpPr>
        <p:spPr>
          <a:xfrm>
            <a:off x="804270" y="2427732"/>
            <a:ext cx="3831336" cy="740664"/>
          </a:xfrm>
          <a:prstGeom prst="rect">
            <a:avLst/>
          </a:prstGeom>
          <a:noFill/>
          <a:ln/>
        </p:spPr>
        <p:txBody>
          <a:bodyPr wrap="square" lIns="0" tIns="0" rIns="0" bIns="0" rtlCol="0" anchor="ctr"/>
          <a:lstStyle/>
          <a:p>
            <a:pPr marL="0" indent="0" algn="ctr">
              <a:lnSpc>
                <a:spcPts val="2900"/>
              </a:lnSpc>
              <a:buNone/>
            </a:pPr>
            <a:r>
              <a:rPr lang="en-US" sz="3600" b="1" dirty="0">
                <a:solidFill>
                  <a:srgbClr val="3D2E50"/>
                </a:solidFill>
                <a:latin typeface="Sylfaen" panose="010A0502050306030303" pitchFamily="18" charset="0"/>
                <a:ea typeface="思源宋体-思源宋体-Heavy" pitchFamily="34" charset="-122"/>
                <a:cs typeface="思源宋体-思源宋体-Heavy" pitchFamily="34" charset="-120"/>
              </a:rPr>
              <a:t>Vehicle Routing Problem</a:t>
            </a:r>
            <a:endParaRPr lang="en-US" sz="3600" b="1" dirty="0">
              <a:latin typeface="Sylfaen" panose="010A0502050306030303" pitchFamily="18" charset="0"/>
            </a:endParaRPr>
          </a:p>
        </p:txBody>
      </p:sp>
      <p:sp>
        <p:nvSpPr>
          <p:cNvPr id="9" name="Text 3"/>
          <p:cNvSpPr/>
          <p:nvPr/>
        </p:nvSpPr>
        <p:spPr>
          <a:xfrm>
            <a:off x="9692240" y="2350008"/>
            <a:ext cx="3831336" cy="740664"/>
          </a:xfrm>
          <a:prstGeom prst="rect">
            <a:avLst/>
          </a:prstGeom>
          <a:noFill/>
          <a:ln/>
        </p:spPr>
        <p:txBody>
          <a:bodyPr wrap="square" lIns="0" tIns="0" rIns="0" bIns="0" rtlCol="0" anchor="ctr"/>
          <a:lstStyle/>
          <a:p>
            <a:pPr marL="0" indent="0" algn="ctr">
              <a:lnSpc>
                <a:spcPts val="2900"/>
              </a:lnSpc>
              <a:buNone/>
            </a:pPr>
            <a:r>
              <a:rPr lang="en-US" sz="3600" b="1" dirty="0">
                <a:solidFill>
                  <a:srgbClr val="3D2E50"/>
                </a:solidFill>
                <a:latin typeface="Sylfaen" panose="010A0502050306030303" pitchFamily="18" charset="0"/>
                <a:ea typeface="思源宋体-思源宋体-Heavy" pitchFamily="34" charset="-122"/>
                <a:cs typeface="思源宋体-思源宋体-Heavy" pitchFamily="34" charset="-120"/>
              </a:rPr>
              <a:t>Two-Echelon Vehicle Routing</a:t>
            </a:r>
            <a:endParaRPr lang="en-US" sz="3600" b="1" dirty="0">
              <a:latin typeface="Sylfaen" panose="010A0502050306030303" pitchFamily="18" charset="0"/>
            </a:endParaRPr>
          </a:p>
        </p:txBody>
      </p:sp>
      <p:sp>
        <p:nvSpPr>
          <p:cNvPr id="10" name="Text 4"/>
          <p:cNvSpPr/>
          <p:nvPr/>
        </p:nvSpPr>
        <p:spPr>
          <a:xfrm>
            <a:off x="832104" y="1472184"/>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11" name="Text 5"/>
          <p:cNvSpPr/>
          <p:nvPr/>
        </p:nvSpPr>
        <p:spPr>
          <a:xfrm>
            <a:off x="9838944" y="3353550"/>
            <a:ext cx="3831336" cy="3435945"/>
          </a:xfrm>
          <a:prstGeom prst="rect">
            <a:avLst/>
          </a:prstGeom>
          <a:noFill/>
          <a:ln/>
        </p:spPr>
        <p:txBody>
          <a:bodyPr wrap="square" lIns="0" tIns="0" rIns="0" bIns="0" rtlCol="0" anchor="ctr"/>
          <a:lstStyle/>
          <a:p>
            <a:pPr marL="0" indent="0" algn="ctr">
              <a:lnSpc>
                <a:spcPts val="2320"/>
              </a:lnSpc>
              <a:buNone/>
            </a:pPr>
            <a:r>
              <a:rPr lang="en-US" sz="2800" dirty="0">
                <a:solidFill>
                  <a:srgbClr val="3D2E50"/>
                </a:solidFill>
                <a:latin typeface="Mongolian Baiti" panose="03000500000000000000" pitchFamily="66" charset="0"/>
                <a:ea typeface="思源黑体-思源黑体-Regular" pitchFamily="34" charset="-122"/>
                <a:cs typeface="Mongolian Baiti" panose="03000500000000000000" pitchFamily="66" charset="0"/>
              </a:rPr>
              <a:t>Based on the paper “The Two-Echelon Vehicle Routing Problem with Drones in last my delivery” 2EVRPD model has been introduced to optimize last-mile delivery by synchronizing truck and drone operations.</a:t>
            </a:r>
            <a:endParaRPr lang="en-US" sz="2800" dirty="0">
              <a:latin typeface="Mongolian Baiti" panose="03000500000000000000" pitchFamily="66" charset="0"/>
              <a:cs typeface="Mongolian Baiti" panose="03000500000000000000" pitchFamily="66" charset="0"/>
            </a:endParaRPr>
          </a:p>
        </p:txBody>
      </p:sp>
      <p:sp>
        <p:nvSpPr>
          <p:cNvPr id="12" name="Text 6"/>
          <p:cNvSpPr/>
          <p:nvPr/>
        </p:nvSpPr>
        <p:spPr>
          <a:xfrm>
            <a:off x="960120" y="3215128"/>
            <a:ext cx="3831336" cy="2869191"/>
          </a:xfrm>
          <a:prstGeom prst="rect">
            <a:avLst/>
          </a:prstGeom>
          <a:noFill/>
          <a:ln/>
        </p:spPr>
        <p:txBody>
          <a:bodyPr wrap="square" lIns="0" tIns="0" rIns="0" bIns="0" rtlCol="0" anchor="ctr"/>
          <a:lstStyle/>
          <a:p>
            <a:pPr marL="0" indent="0" algn="ctr">
              <a:lnSpc>
                <a:spcPts val="2320"/>
              </a:lnSpc>
              <a:buNone/>
            </a:pPr>
            <a:r>
              <a:rPr lang="en-US" sz="2800" dirty="0">
                <a:solidFill>
                  <a:srgbClr val="3D2E50"/>
                </a:solidFill>
                <a:latin typeface="Mongolian Baiti" panose="03000500000000000000" pitchFamily="66" charset="0"/>
                <a:ea typeface="思源黑体-思源黑体-Regular" pitchFamily="34" charset="-122"/>
                <a:cs typeface="Mongolian Baiti" panose="03000500000000000000" pitchFamily="66" charset="0"/>
              </a:rPr>
              <a:t>The Vehicle Routing Problem (VRP) has been a significant area of research with various algorithms developed over the decades.</a:t>
            </a:r>
            <a:endParaRPr lang="en-US" sz="2800" dirty="0">
              <a:latin typeface="Mongolian Baiti" panose="03000500000000000000" pitchFamily="66" charset="0"/>
              <a:cs typeface="Mongolian Baiti" panose="03000500000000000000" pitchFamily="66" charset="0"/>
            </a:endParaRPr>
          </a:p>
        </p:txBody>
      </p:sp>
      <p:sp>
        <p:nvSpPr>
          <p:cNvPr id="13" name="Right Triangle 12">
            <a:extLst>
              <a:ext uri="{FF2B5EF4-FFF2-40B4-BE49-F238E27FC236}">
                <a16:creationId xmlns:a16="http://schemas.microsoft.com/office/drawing/2014/main" id="{9181BC0D-9B71-3DDF-D5F5-6F745A6C0024}"/>
              </a:ext>
            </a:extLst>
          </p:cNvPr>
          <p:cNvSpPr/>
          <p:nvPr/>
        </p:nvSpPr>
        <p:spPr>
          <a:xfrm flipH="1">
            <a:off x="13853160"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1+#ppt_w/2"/>
                                          </p:val>
                                        </p:tav>
                                        <p:tav tm="100000">
                                          <p:val>
                                            <p:strVal val="#ppt_x"/>
                                          </p:val>
                                        </p:tav>
                                      </p:tavLst>
                                    </p:anim>
                                    <p:anim calcmode="lin" valueType="num">
                                      <p:cBhvr additive="base">
                                        <p:cTn id="39" dur="500" fill="hold"/>
                                        <p:tgtEl>
                                          <p:spTgt spid="3"/>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FF2050BD-9A97-DC6A-BEBB-EAC89718E65A}"/>
              </a:ext>
            </a:extLst>
          </p:cNvPr>
          <p:cNvPicPr>
            <a:picLocks noChangeAspect="1"/>
          </p:cNvPicPr>
          <p:nvPr/>
        </p:nvPicPr>
        <p:blipFill>
          <a:blip r:embed="rId2"/>
          <a:stretch>
            <a:fillRect/>
          </a:stretch>
        </p:blipFill>
        <p:spPr>
          <a:xfrm>
            <a:off x="0" y="0"/>
            <a:ext cx="14630400" cy="8238744"/>
          </a:xfrm>
          <a:prstGeom prst="rect">
            <a:avLst/>
          </a:prstGeom>
        </p:spPr>
      </p:pic>
      <p:pic>
        <p:nvPicPr>
          <p:cNvPr id="3" name="Image 2" descr="preencoded.png">
            <a:extLst>
              <a:ext uri="{FF2B5EF4-FFF2-40B4-BE49-F238E27FC236}">
                <a16:creationId xmlns:a16="http://schemas.microsoft.com/office/drawing/2014/main" id="{3D2A4DC0-901C-069C-7E40-503CD6BDCF08}"/>
              </a:ext>
            </a:extLst>
          </p:cNvPr>
          <p:cNvPicPr>
            <a:picLocks noChangeAspect="1"/>
          </p:cNvPicPr>
          <p:nvPr/>
        </p:nvPicPr>
        <p:blipFill>
          <a:blip r:embed="rId3"/>
          <a:stretch>
            <a:fillRect/>
          </a:stretch>
        </p:blipFill>
        <p:spPr>
          <a:xfrm>
            <a:off x="832104" y="6492240"/>
            <a:ext cx="12984480" cy="36576"/>
          </a:xfrm>
          <a:prstGeom prst="rect">
            <a:avLst/>
          </a:prstGeom>
        </p:spPr>
      </p:pic>
      <p:pic>
        <p:nvPicPr>
          <p:cNvPr id="4" name="Image 3" descr="preencoded.png">
            <a:extLst>
              <a:ext uri="{FF2B5EF4-FFF2-40B4-BE49-F238E27FC236}">
                <a16:creationId xmlns:a16="http://schemas.microsoft.com/office/drawing/2014/main" id="{F375795D-C8FA-D128-82C0-1C1378609F9E}"/>
              </a:ext>
            </a:extLst>
          </p:cNvPr>
          <p:cNvPicPr>
            <a:picLocks noChangeAspect="1"/>
          </p:cNvPicPr>
          <p:nvPr/>
        </p:nvPicPr>
        <p:blipFill>
          <a:blip r:embed="rId4"/>
          <a:stretch>
            <a:fillRect/>
          </a:stretch>
        </p:blipFill>
        <p:spPr>
          <a:xfrm>
            <a:off x="859536" y="1152144"/>
            <a:ext cx="2505456" cy="2130552"/>
          </a:xfrm>
          <a:prstGeom prst="rect">
            <a:avLst/>
          </a:prstGeom>
        </p:spPr>
      </p:pic>
      <p:pic>
        <p:nvPicPr>
          <p:cNvPr id="6" name="Image 3" descr="preencoded.png">
            <a:extLst>
              <a:ext uri="{FF2B5EF4-FFF2-40B4-BE49-F238E27FC236}">
                <a16:creationId xmlns:a16="http://schemas.microsoft.com/office/drawing/2014/main" id="{D6014052-EA4C-3EA9-8471-CA9B2994DC55}"/>
              </a:ext>
            </a:extLst>
          </p:cNvPr>
          <p:cNvPicPr>
            <a:picLocks noChangeAspect="1"/>
          </p:cNvPicPr>
          <p:nvPr/>
        </p:nvPicPr>
        <p:blipFill>
          <a:blip r:embed="rId4"/>
          <a:stretch>
            <a:fillRect/>
          </a:stretch>
        </p:blipFill>
        <p:spPr>
          <a:xfrm>
            <a:off x="859536" y="1152144"/>
            <a:ext cx="2505456" cy="2130552"/>
          </a:xfrm>
          <a:prstGeom prst="rect">
            <a:avLst/>
          </a:prstGeom>
        </p:spPr>
      </p:pic>
      <p:sp>
        <p:nvSpPr>
          <p:cNvPr id="7" name="Text 2">
            <a:extLst>
              <a:ext uri="{FF2B5EF4-FFF2-40B4-BE49-F238E27FC236}">
                <a16:creationId xmlns:a16="http://schemas.microsoft.com/office/drawing/2014/main" id="{D093CAC3-45D7-0A66-8557-2437A54953DE}"/>
              </a:ext>
            </a:extLst>
          </p:cNvPr>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05</a:t>
            </a:r>
            <a:endParaRPr lang="en-US" sz="6410" dirty="0"/>
          </a:p>
        </p:txBody>
      </p:sp>
      <p:sp>
        <p:nvSpPr>
          <p:cNvPr id="9" name="TextBox 8">
            <a:extLst>
              <a:ext uri="{FF2B5EF4-FFF2-40B4-BE49-F238E27FC236}">
                <a16:creationId xmlns:a16="http://schemas.microsoft.com/office/drawing/2014/main" id="{8ED0D642-66CD-857E-56EE-E01DAEB72FC4}"/>
              </a:ext>
            </a:extLst>
          </p:cNvPr>
          <p:cNvSpPr txBox="1"/>
          <p:nvPr/>
        </p:nvSpPr>
        <p:spPr>
          <a:xfrm>
            <a:off x="6501384" y="5679582"/>
            <a:ext cx="7315200" cy="812658"/>
          </a:xfrm>
          <a:prstGeom prst="rect">
            <a:avLst/>
          </a:prstGeom>
          <a:noFill/>
        </p:spPr>
        <p:txBody>
          <a:bodyPr wrap="square">
            <a:spAutoFit/>
          </a:bodyPr>
          <a:lstStyle/>
          <a:p>
            <a:pPr marL="0" indent="0" algn="r">
              <a:lnSpc>
                <a:spcPts val="5800"/>
              </a:lnSpc>
              <a:buNone/>
            </a:pPr>
            <a:r>
              <a:rPr lang="en-US" sz="4800" dirty="0">
                <a:solidFill>
                  <a:srgbClr val="4C2A66"/>
                </a:solidFill>
                <a:latin typeface="思源宋体-思源宋体-Heavy" pitchFamily="34" charset="0"/>
                <a:ea typeface="思源宋体-思源宋体-Heavy" pitchFamily="34" charset="-122"/>
              </a:rPr>
              <a:t>Objective of our work</a:t>
            </a:r>
            <a:endParaRPr lang="en-US" sz="4800" dirty="0"/>
          </a:p>
        </p:txBody>
      </p:sp>
      <p:sp>
        <p:nvSpPr>
          <p:cNvPr id="5" name="Right Triangle 4">
            <a:extLst>
              <a:ext uri="{FF2B5EF4-FFF2-40B4-BE49-F238E27FC236}">
                <a16:creationId xmlns:a16="http://schemas.microsoft.com/office/drawing/2014/main" id="{20979B99-FE10-0832-F0E3-472408412772}"/>
              </a:ext>
            </a:extLst>
          </p:cNvPr>
          <p:cNvSpPr/>
          <p:nvPr/>
        </p:nvSpPr>
        <p:spPr>
          <a:xfrm flipH="1">
            <a:off x="13898880"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8</a:t>
            </a:r>
          </a:p>
        </p:txBody>
      </p:sp>
    </p:spTree>
    <p:extLst>
      <p:ext uri="{BB962C8B-B14F-4D97-AF65-F5344CB8AC3E}">
        <p14:creationId xmlns:p14="http://schemas.microsoft.com/office/powerpoint/2010/main" val="31418720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3794AB86-FEC4-03F8-82D1-A7D3CA144145}"/>
              </a:ext>
            </a:extLst>
          </p:cNvPr>
          <p:cNvPicPr>
            <a:picLocks noChangeAspect="1"/>
          </p:cNvPicPr>
          <p:nvPr/>
        </p:nvPicPr>
        <p:blipFill>
          <a:blip r:embed="rId2"/>
          <a:stretch>
            <a:fillRect/>
          </a:stretch>
        </p:blipFill>
        <p:spPr>
          <a:xfrm>
            <a:off x="0" y="36757"/>
            <a:ext cx="14630400" cy="8238744"/>
          </a:xfrm>
          <a:prstGeom prst="rect">
            <a:avLst/>
          </a:prstGeom>
        </p:spPr>
      </p:pic>
      <p:pic>
        <p:nvPicPr>
          <p:cNvPr id="4" name="Image 2" descr="preencoded.png">
            <a:extLst>
              <a:ext uri="{FF2B5EF4-FFF2-40B4-BE49-F238E27FC236}">
                <a16:creationId xmlns:a16="http://schemas.microsoft.com/office/drawing/2014/main" id="{232F543C-C505-BF01-FB0F-86AE1EC0F673}"/>
              </a:ext>
            </a:extLst>
          </p:cNvPr>
          <p:cNvPicPr>
            <a:picLocks noChangeAspect="1"/>
          </p:cNvPicPr>
          <p:nvPr/>
        </p:nvPicPr>
        <p:blipFill>
          <a:blip r:embed="rId3"/>
          <a:stretch>
            <a:fillRect/>
          </a:stretch>
        </p:blipFill>
        <p:spPr>
          <a:xfrm>
            <a:off x="641850" y="1278680"/>
            <a:ext cx="2569464" cy="950976"/>
          </a:xfrm>
          <a:prstGeom prst="rect">
            <a:avLst/>
          </a:prstGeom>
        </p:spPr>
      </p:pic>
      <p:sp>
        <p:nvSpPr>
          <p:cNvPr id="5" name="Text 0">
            <a:extLst>
              <a:ext uri="{FF2B5EF4-FFF2-40B4-BE49-F238E27FC236}">
                <a16:creationId xmlns:a16="http://schemas.microsoft.com/office/drawing/2014/main" id="{20B799D7-4C85-C574-7669-B9A188F969CF}"/>
              </a:ext>
            </a:extLst>
          </p:cNvPr>
          <p:cNvSpPr/>
          <p:nvPr/>
        </p:nvSpPr>
        <p:spPr>
          <a:xfrm>
            <a:off x="1826883" y="1534712"/>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0A0A0A"/>
                </a:solidFill>
                <a:latin typeface="思源黑体-思源黑体-Light" pitchFamily="34" charset="0"/>
                <a:ea typeface="思源黑体-思源黑体-Light" pitchFamily="34" charset="-122"/>
                <a:cs typeface="思源黑体-思源黑体-Light" pitchFamily="34" charset="-120"/>
              </a:rPr>
              <a:t>1</a:t>
            </a:r>
            <a:endParaRPr lang="en-US" sz="2320" dirty="0"/>
          </a:p>
        </p:txBody>
      </p:sp>
      <p:sp>
        <p:nvSpPr>
          <p:cNvPr id="7" name="TextBox 6">
            <a:extLst>
              <a:ext uri="{FF2B5EF4-FFF2-40B4-BE49-F238E27FC236}">
                <a16:creationId xmlns:a16="http://schemas.microsoft.com/office/drawing/2014/main" id="{13903C87-BC13-BC02-6101-9FDF6B0BD142}"/>
              </a:ext>
            </a:extLst>
          </p:cNvPr>
          <p:cNvSpPr txBox="1"/>
          <p:nvPr/>
        </p:nvSpPr>
        <p:spPr>
          <a:xfrm>
            <a:off x="3595362" y="1416257"/>
            <a:ext cx="9527080" cy="646331"/>
          </a:xfrm>
          <a:prstGeom prst="rect">
            <a:avLst/>
          </a:prstGeom>
          <a:noFill/>
        </p:spPr>
        <p:txBody>
          <a:bodyPr wrap="square">
            <a:spAutoFit/>
          </a:bodyPr>
          <a:lstStyle/>
          <a:p>
            <a:r>
              <a:rPr lang="en-US" sz="3600" b="0" i="0" dirty="0">
                <a:solidFill>
                  <a:srgbClr val="1F1F1F"/>
                </a:solidFill>
                <a:effectLst/>
                <a:latin typeface="Mongolian Baiti" panose="03000500000000000000" pitchFamily="66" charset="0"/>
                <a:cs typeface="Mongolian Baiti" panose="03000500000000000000" pitchFamily="66" charset="0"/>
              </a:rPr>
              <a:t>Incorporating </a:t>
            </a:r>
            <a:r>
              <a:rPr lang="en-US" sz="3600" dirty="0">
                <a:solidFill>
                  <a:srgbClr val="1F1F1F"/>
                </a:solidFill>
                <a:latin typeface="Mongolian Baiti" panose="03000500000000000000" pitchFamily="66" charset="0"/>
                <a:cs typeface="Mongolian Baiti" panose="03000500000000000000" pitchFamily="66" charset="0"/>
              </a:rPr>
              <a:t>dynamics </a:t>
            </a:r>
            <a:r>
              <a:rPr lang="en-US" sz="3600" b="0" i="0" dirty="0">
                <a:solidFill>
                  <a:srgbClr val="1F1F1F"/>
                </a:solidFill>
                <a:effectLst/>
                <a:latin typeface="Mongolian Baiti" panose="03000500000000000000" pitchFamily="66" charset="0"/>
                <a:cs typeface="Mongolian Baiti" panose="03000500000000000000" pitchFamily="66" charset="0"/>
              </a:rPr>
              <a:t>battery consumption.</a:t>
            </a:r>
            <a:endParaRPr lang="en-IN" sz="3600" dirty="0">
              <a:latin typeface="Mongolian Baiti" panose="03000500000000000000" pitchFamily="66" charset="0"/>
              <a:cs typeface="Mongolian Baiti" panose="03000500000000000000" pitchFamily="66" charset="0"/>
            </a:endParaRPr>
          </a:p>
        </p:txBody>
      </p:sp>
      <p:pic>
        <p:nvPicPr>
          <p:cNvPr id="8" name="Image 2" descr="preencoded.png">
            <a:extLst>
              <a:ext uri="{FF2B5EF4-FFF2-40B4-BE49-F238E27FC236}">
                <a16:creationId xmlns:a16="http://schemas.microsoft.com/office/drawing/2014/main" id="{FB932B2C-E44B-6453-9EE3-DA86052C682F}"/>
              </a:ext>
            </a:extLst>
          </p:cNvPr>
          <p:cNvPicPr>
            <a:picLocks noChangeAspect="1"/>
          </p:cNvPicPr>
          <p:nvPr/>
        </p:nvPicPr>
        <p:blipFill>
          <a:blip r:embed="rId3"/>
          <a:stretch>
            <a:fillRect/>
          </a:stretch>
        </p:blipFill>
        <p:spPr>
          <a:xfrm rot="10800000">
            <a:off x="11565390" y="3027965"/>
            <a:ext cx="2569464" cy="950976"/>
          </a:xfrm>
          <a:prstGeom prst="rect">
            <a:avLst/>
          </a:prstGeom>
        </p:spPr>
      </p:pic>
      <p:sp>
        <p:nvSpPr>
          <p:cNvPr id="9" name="Text 0">
            <a:extLst>
              <a:ext uri="{FF2B5EF4-FFF2-40B4-BE49-F238E27FC236}">
                <a16:creationId xmlns:a16="http://schemas.microsoft.com/office/drawing/2014/main" id="{C137F63D-3BCA-A0EA-A543-BB84653C8F0F}"/>
              </a:ext>
            </a:extLst>
          </p:cNvPr>
          <p:cNvSpPr/>
          <p:nvPr/>
        </p:nvSpPr>
        <p:spPr>
          <a:xfrm>
            <a:off x="12816268" y="3283996"/>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0A0A0A"/>
                </a:solidFill>
                <a:latin typeface="思源黑体-思源黑体-Light" pitchFamily="34" charset="0"/>
                <a:ea typeface="思源黑体-思源黑体-Light" pitchFamily="34" charset="-122"/>
              </a:rPr>
              <a:t>2</a:t>
            </a:r>
            <a:endParaRPr lang="en-US" sz="2320" dirty="0"/>
          </a:p>
        </p:txBody>
      </p:sp>
      <p:sp>
        <p:nvSpPr>
          <p:cNvPr id="11" name="TextBox 10">
            <a:extLst>
              <a:ext uri="{FF2B5EF4-FFF2-40B4-BE49-F238E27FC236}">
                <a16:creationId xmlns:a16="http://schemas.microsoft.com/office/drawing/2014/main" id="{72799FFF-1711-9547-CA49-BBC7A8BBEC09}"/>
              </a:ext>
            </a:extLst>
          </p:cNvPr>
          <p:cNvSpPr txBox="1"/>
          <p:nvPr/>
        </p:nvSpPr>
        <p:spPr>
          <a:xfrm>
            <a:off x="1649541" y="2958078"/>
            <a:ext cx="9632386" cy="1754326"/>
          </a:xfrm>
          <a:prstGeom prst="rect">
            <a:avLst/>
          </a:prstGeom>
          <a:noFill/>
        </p:spPr>
        <p:txBody>
          <a:bodyPr wrap="square">
            <a:spAutoFit/>
          </a:bodyPr>
          <a:lstStyle/>
          <a:p>
            <a:pPr algn="l">
              <a:buNone/>
            </a:pPr>
            <a:r>
              <a:rPr lang="en-US" sz="3600" b="0" i="0" dirty="0">
                <a:solidFill>
                  <a:srgbClr val="1F1F1F"/>
                </a:solidFill>
                <a:effectLst/>
                <a:latin typeface="Mongolian Baiti" panose="03000500000000000000" pitchFamily="66" charset="0"/>
                <a:cs typeface="Mongolian Baiti" panose="03000500000000000000" pitchFamily="66" charset="0"/>
              </a:rPr>
              <a:t>Exploring strategic decisions like vehicle-drone assignment, dynamic drone launching</a:t>
            </a:r>
            <a:r>
              <a:rPr lang="en-US" sz="3600" dirty="0">
                <a:solidFill>
                  <a:srgbClr val="1F1F1F"/>
                </a:solidFill>
                <a:latin typeface="Mongolian Baiti" panose="03000500000000000000" pitchFamily="66" charset="0"/>
                <a:cs typeface="Mongolian Baiti" panose="03000500000000000000" pitchFamily="66" charset="0"/>
              </a:rPr>
              <a:t> and </a:t>
            </a:r>
            <a:r>
              <a:rPr lang="en-US" sz="3600" b="0" i="0" dirty="0">
                <a:solidFill>
                  <a:srgbClr val="1F1F1F"/>
                </a:solidFill>
                <a:effectLst/>
                <a:latin typeface="Mongolian Baiti" panose="03000500000000000000" pitchFamily="66" charset="0"/>
                <a:cs typeface="Mongolian Baiti" panose="03000500000000000000" pitchFamily="66" charset="0"/>
              </a:rPr>
              <a:t>computational efficiency.</a:t>
            </a:r>
          </a:p>
        </p:txBody>
      </p:sp>
      <p:pic>
        <p:nvPicPr>
          <p:cNvPr id="2" name="Image 2" descr="preencoded.png">
            <a:extLst>
              <a:ext uri="{FF2B5EF4-FFF2-40B4-BE49-F238E27FC236}">
                <a16:creationId xmlns:a16="http://schemas.microsoft.com/office/drawing/2014/main" id="{75355D1C-F646-F3B4-B0C1-E69EC0E300FD}"/>
              </a:ext>
            </a:extLst>
          </p:cNvPr>
          <p:cNvPicPr>
            <a:picLocks noChangeAspect="1"/>
          </p:cNvPicPr>
          <p:nvPr/>
        </p:nvPicPr>
        <p:blipFill>
          <a:blip r:embed="rId3"/>
          <a:stretch>
            <a:fillRect/>
          </a:stretch>
        </p:blipFill>
        <p:spPr>
          <a:xfrm>
            <a:off x="906545" y="5685087"/>
            <a:ext cx="2569464" cy="950976"/>
          </a:xfrm>
          <a:prstGeom prst="rect">
            <a:avLst/>
          </a:prstGeom>
        </p:spPr>
      </p:pic>
      <p:sp>
        <p:nvSpPr>
          <p:cNvPr id="6" name="Text 0">
            <a:extLst>
              <a:ext uri="{FF2B5EF4-FFF2-40B4-BE49-F238E27FC236}">
                <a16:creationId xmlns:a16="http://schemas.microsoft.com/office/drawing/2014/main" id="{2DAF5E14-4D4C-0E19-3421-85A7D2FCA468}"/>
              </a:ext>
            </a:extLst>
          </p:cNvPr>
          <p:cNvSpPr/>
          <p:nvPr/>
        </p:nvSpPr>
        <p:spPr>
          <a:xfrm>
            <a:off x="2021305" y="5941119"/>
            <a:ext cx="164592" cy="438912"/>
          </a:xfrm>
          <a:prstGeom prst="rect">
            <a:avLst/>
          </a:prstGeom>
          <a:noFill/>
          <a:ln/>
        </p:spPr>
        <p:txBody>
          <a:bodyPr wrap="none" lIns="0" tIns="0" rIns="0" bIns="0" rtlCol="0" anchor="ctr"/>
          <a:lstStyle/>
          <a:p>
            <a:pPr marL="0" indent="0" algn="ctr">
              <a:lnSpc>
                <a:spcPts val="2780"/>
              </a:lnSpc>
              <a:buNone/>
            </a:pPr>
            <a:r>
              <a:rPr lang="en-US" sz="2320" dirty="0">
                <a:solidFill>
                  <a:srgbClr val="0A0A0A"/>
                </a:solidFill>
                <a:latin typeface="思源黑体-思源黑体-Light" pitchFamily="34" charset="0"/>
                <a:ea typeface="思源黑体-思源黑体-Light" pitchFamily="34" charset="-122"/>
              </a:rPr>
              <a:t>3</a:t>
            </a:r>
            <a:endParaRPr lang="en-US" sz="2320" dirty="0"/>
          </a:p>
        </p:txBody>
      </p:sp>
      <p:sp>
        <p:nvSpPr>
          <p:cNvPr id="10" name="TextBox 9">
            <a:extLst>
              <a:ext uri="{FF2B5EF4-FFF2-40B4-BE49-F238E27FC236}">
                <a16:creationId xmlns:a16="http://schemas.microsoft.com/office/drawing/2014/main" id="{0B8A3072-0285-A36B-D767-6BCA41B17E5B}"/>
              </a:ext>
            </a:extLst>
          </p:cNvPr>
          <p:cNvSpPr txBox="1"/>
          <p:nvPr/>
        </p:nvSpPr>
        <p:spPr>
          <a:xfrm>
            <a:off x="3878825" y="5673733"/>
            <a:ext cx="8730270" cy="1200329"/>
          </a:xfrm>
          <a:prstGeom prst="rect">
            <a:avLst/>
          </a:prstGeom>
          <a:noFill/>
        </p:spPr>
        <p:txBody>
          <a:bodyPr wrap="square">
            <a:spAutoFit/>
          </a:bodyPr>
          <a:lstStyle/>
          <a:p>
            <a:r>
              <a:rPr lang="en-US" sz="3600" b="0" i="0" dirty="0">
                <a:solidFill>
                  <a:srgbClr val="1F1F1F"/>
                </a:solidFill>
                <a:effectLst/>
                <a:latin typeface="Google Sans"/>
              </a:rPr>
              <a:t>Time synchronization between truck and drone.</a:t>
            </a:r>
            <a:endParaRPr lang="en-IN" sz="3600" dirty="0"/>
          </a:p>
        </p:txBody>
      </p:sp>
      <p:sp>
        <p:nvSpPr>
          <p:cNvPr id="12" name="Right Triangle 11">
            <a:extLst>
              <a:ext uri="{FF2B5EF4-FFF2-40B4-BE49-F238E27FC236}">
                <a16:creationId xmlns:a16="http://schemas.microsoft.com/office/drawing/2014/main" id="{B186559E-CC8B-8273-6DF4-4FB0C206DDE7}"/>
              </a:ext>
            </a:extLst>
          </p:cNvPr>
          <p:cNvSpPr/>
          <p:nvPr/>
        </p:nvSpPr>
        <p:spPr>
          <a:xfrm flipH="1">
            <a:off x="13798296" y="7443397"/>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9</a:t>
            </a:r>
          </a:p>
        </p:txBody>
      </p:sp>
    </p:spTree>
    <p:extLst>
      <p:ext uri="{BB962C8B-B14F-4D97-AF65-F5344CB8AC3E}">
        <p14:creationId xmlns:p14="http://schemas.microsoft.com/office/powerpoint/2010/main" val="161767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par>
                                <p:cTn id="19" presetID="2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500"/>
                                        <p:tgtEl>
                                          <p:spTgt spid="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animBg="1"/>
      <p:bldP spid="11" grpId="0"/>
      <p:bldP spid="6"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7" name="Text 1"/>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06</a:t>
            </a:r>
            <a:endParaRPr lang="en-US" sz="6410" dirty="0"/>
          </a:p>
        </p:txBody>
      </p:sp>
      <p:sp>
        <p:nvSpPr>
          <p:cNvPr id="9" name="Text 3"/>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0" name="Text 4"/>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2" name="Text 6"/>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Solution Approach</a:t>
            </a:r>
            <a:endParaRPr lang="en-US" sz="4640" dirty="0"/>
          </a:p>
        </p:txBody>
      </p:sp>
      <p:sp>
        <p:nvSpPr>
          <p:cNvPr id="13" name="Text 7"/>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15" name="Right Triangle 14">
            <a:extLst>
              <a:ext uri="{FF2B5EF4-FFF2-40B4-BE49-F238E27FC236}">
                <a16:creationId xmlns:a16="http://schemas.microsoft.com/office/drawing/2014/main" id="{A35DA7D8-16A7-FE78-BC1C-74B9644FC88A}"/>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4" name="Text 0"/>
          <p:cNvSpPr/>
          <p:nvPr/>
        </p:nvSpPr>
        <p:spPr>
          <a:xfrm>
            <a:off x="832104" y="6603610"/>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K-Medoids + Heuristic Approach</a:t>
            </a:r>
            <a:endParaRPr lang="en-US" sz="2320" dirty="0"/>
          </a:p>
        </p:txBody>
      </p:sp>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6" name="Text 2"/>
          <p:cNvSpPr/>
          <p:nvPr/>
        </p:nvSpPr>
        <p:spPr>
          <a:xfrm>
            <a:off x="1078992" y="179222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7" name="Text 3"/>
          <p:cNvSpPr/>
          <p:nvPr/>
        </p:nvSpPr>
        <p:spPr>
          <a:xfrm>
            <a:off x="813816" y="550705"/>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Dynamic Battery Recalculation Model</a:t>
            </a:r>
            <a:endParaRPr lang="en-US" sz="2320" dirty="0"/>
          </a:p>
        </p:txBody>
      </p:sp>
      <p:sp>
        <p:nvSpPr>
          <p:cNvPr id="8" name="Text 4"/>
          <p:cNvSpPr/>
          <p:nvPr/>
        </p:nvSpPr>
        <p:spPr>
          <a:xfrm>
            <a:off x="813816" y="1092708"/>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The drone’s maximum range depends on its current payload, dynamically adjusting the remaining battery based on this changing payload.</a:t>
            </a:r>
            <a:endParaRPr lang="en-US" sz="1850" dirty="0"/>
          </a:p>
        </p:txBody>
      </p:sp>
      <p:sp>
        <p:nvSpPr>
          <p:cNvPr id="9" name="Text 5"/>
          <p:cNvSpPr/>
          <p:nvPr/>
        </p:nvSpPr>
        <p:spPr>
          <a:xfrm>
            <a:off x="1078992" y="2295144"/>
            <a:ext cx="12481560" cy="594360"/>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10" name="Text 6"/>
          <p:cNvSpPr/>
          <p:nvPr/>
        </p:nvSpPr>
        <p:spPr>
          <a:xfrm>
            <a:off x="832104" y="5349613"/>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Modified K-Means + ILP</a:t>
            </a:r>
            <a:endParaRPr lang="en-US" sz="2320" dirty="0"/>
          </a:p>
        </p:txBody>
      </p:sp>
      <p:sp>
        <p:nvSpPr>
          <p:cNvPr id="11" name="Text 7"/>
          <p:cNvSpPr/>
          <p:nvPr/>
        </p:nvSpPr>
        <p:spPr>
          <a:xfrm>
            <a:off x="1083564" y="5807773"/>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Demand-weighted K-Means clustering creates balanced initial truck routes.</a:t>
            </a:r>
            <a:endParaRPr lang="en-US" sz="1850" dirty="0"/>
          </a:p>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ILP optimizes drone takeoff/landing points, ensuring synchronization and battery constraints.</a:t>
            </a:r>
            <a:endParaRPr lang="en-US" sz="1850" dirty="0"/>
          </a:p>
        </p:txBody>
      </p:sp>
      <p:sp>
        <p:nvSpPr>
          <p:cNvPr id="12" name="Text 8"/>
          <p:cNvSpPr/>
          <p:nvPr/>
        </p:nvSpPr>
        <p:spPr>
          <a:xfrm>
            <a:off x="1188720" y="7009656"/>
            <a:ext cx="12481560" cy="886968"/>
          </a:xfrm>
          <a:prstGeom prst="rect">
            <a:avLst/>
          </a:prstGeom>
          <a:noFill/>
          <a:ln/>
        </p:spPr>
        <p:txBody>
          <a:bodyPr wrap="squar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Robustness to irregular customer distributions.</a:t>
            </a:r>
            <a:endParaRPr lang="en-US" sz="1850" dirty="0"/>
          </a:p>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High-quality solutions within polynomial time, allowing for dynamic changes in the delivery environment.</a:t>
            </a:r>
            <a:endParaRPr lang="en-US" sz="1850" dirty="0"/>
          </a:p>
        </p:txBody>
      </p:sp>
      <p:pic>
        <p:nvPicPr>
          <p:cNvPr id="14" name="Picture 13">
            <a:extLst>
              <a:ext uri="{FF2B5EF4-FFF2-40B4-BE49-F238E27FC236}">
                <a16:creationId xmlns:a16="http://schemas.microsoft.com/office/drawing/2014/main" id="{A4E1905F-E1D6-508D-96EC-3A3BC46AEA02}"/>
              </a:ext>
            </a:extLst>
          </p:cNvPr>
          <p:cNvPicPr>
            <a:picLocks noChangeAspect="1"/>
          </p:cNvPicPr>
          <p:nvPr/>
        </p:nvPicPr>
        <p:blipFill>
          <a:blip r:embed="rId5"/>
          <a:stretch>
            <a:fillRect/>
          </a:stretch>
        </p:blipFill>
        <p:spPr>
          <a:xfrm>
            <a:off x="1001718" y="1709378"/>
            <a:ext cx="5531670" cy="3090397"/>
          </a:xfrm>
          <a:prstGeom prst="rect">
            <a:avLst/>
          </a:prstGeom>
        </p:spPr>
      </p:pic>
      <p:pic>
        <p:nvPicPr>
          <p:cNvPr id="16" name="Picture 15">
            <a:extLst>
              <a:ext uri="{FF2B5EF4-FFF2-40B4-BE49-F238E27FC236}">
                <a16:creationId xmlns:a16="http://schemas.microsoft.com/office/drawing/2014/main" id="{06835A0F-C02E-6570-680F-B54AFB1B52B2}"/>
              </a:ext>
            </a:extLst>
          </p:cNvPr>
          <p:cNvPicPr>
            <a:picLocks noChangeAspect="1"/>
          </p:cNvPicPr>
          <p:nvPr/>
        </p:nvPicPr>
        <p:blipFill>
          <a:blip r:embed="rId6"/>
          <a:stretch>
            <a:fillRect/>
          </a:stretch>
        </p:blipFill>
        <p:spPr>
          <a:xfrm>
            <a:off x="6898074" y="1687067"/>
            <a:ext cx="6144158" cy="3106597"/>
          </a:xfrm>
          <a:prstGeom prst="rect">
            <a:avLst/>
          </a:prstGeom>
        </p:spPr>
      </p:pic>
      <p:sp>
        <p:nvSpPr>
          <p:cNvPr id="15" name="TextBox 14">
            <a:extLst>
              <a:ext uri="{FF2B5EF4-FFF2-40B4-BE49-F238E27FC236}">
                <a16:creationId xmlns:a16="http://schemas.microsoft.com/office/drawing/2014/main" id="{E48A13F0-F1F5-64F7-22C3-0B87447E15BB}"/>
              </a:ext>
            </a:extLst>
          </p:cNvPr>
          <p:cNvSpPr txBox="1"/>
          <p:nvPr/>
        </p:nvSpPr>
        <p:spPr>
          <a:xfrm>
            <a:off x="3349388" y="4830918"/>
            <a:ext cx="621704" cy="369332"/>
          </a:xfrm>
          <a:prstGeom prst="rect">
            <a:avLst/>
          </a:prstGeom>
          <a:noFill/>
        </p:spPr>
        <p:txBody>
          <a:bodyPr wrap="square">
            <a:spAutoFit/>
          </a:bodyPr>
          <a:lstStyle/>
          <a:p>
            <a:r>
              <a:rPr lang="en-IN" dirty="0"/>
              <a:t>Fig 1</a:t>
            </a:r>
          </a:p>
        </p:txBody>
      </p:sp>
      <p:sp>
        <p:nvSpPr>
          <p:cNvPr id="18" name="TextBox 17">
            <a:extLst>
              <a:ext uri="{FF2B5EF4-FFF2-40B4-BE49-F238E27FC236}">
                <a16:creationId xmlns:a16="http://schemas.microsoft.com/office/drawing/2014/main" id="{C5F04526-D97E-976C-475C-8F8636717DEB}"/>
              </a:ext>
            </a:extLst>
          </p:cNvPr>
          <p:cNvSpPr txBox="1"/>
          <p:nvPr/>
        </p:nvSpPr>
        <p:spPr>
          <a:xfrm>
            <a:off x="9611967" y="4962339"/>
            <a:ext cx="2230263" cy="369332"/>
          </a:xfrm>
          <a:prstGeom prst="rect">
            <a:avLst/>
          </a:prstGeom>
          <a:noFill/>
        </p:spPr>
        <p:txBody>
          <a:bodyPr wrap="square">
            <a:spAutoFit/>
          </a:bodyPr>
          <a:lstStyle/>
          <a:p>
            <a:r>
              <a:rPr lang="en-IN" dirty="0"/>
              <a:t>Fig 2</a:t>
            </a:r>
          </a:p>
        </p:txBody>
      </p:sp>
      <p:sp>
        <p:nvSpPr>
          <p:cNvPr id="13" name="Right Triangle 12">
            <a:extLst>
              <a:ext uri="{FF2B5EF4-FFF2-40B4-BE49-F238E27FC236}">
                <a16:creationId xmlns:a16="http://schemas.microsoft.com/office/drawing/2014/main" id="{8F115E5C-F222-6A1F-3B6F-458152D7DAC2}"/>
              </a:ext>
            </a:extLst>
          </p:cNvPr>
          <p:cNvSpPr/>
          <p:nvPr/>
        </p:nvSpPr>
        <p:spPr>
          <a:xfrm flipH="1">
            <a:off x="13670280"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4"/>
                                        </p:tgtEl>
                                      </p:cBhvr>
                                    </p:animEffect>
                                    <p:animScale>
                                      <p:cBhvr>
                                        <p:cTn id="20" dur="250" autoRev="1" fill="hold"/>
                                        <p:tgtEl>
                                          <p:spTgt spid="14"/>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16"/>
                                        </p:tgtEl>
                                      </p:cBhvr>
                                    </p:animEffect>
                                    <p:animScale>
                                      <p:cBhvr>
                                        <p:cTn id="34" dur="250" autoRev="1" fill="hold"/>
                                        <p:tgtEl>
                                          <p:spTgt spid="16"/>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1" grpId="0" animBg="1"/>
      <p:bldP spid="12" grpId="0" animBg="1"/>
      <p:bldP spid="15"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Modified K-Means + ILP</a:t>
            </a:r>
            <a:endParaRPr lang="en-US" sz="4640" dirty="0"/>
          </a:p>
        </p:txBody>
      </p:sp>
      <p:sp>
        <p:nvSpPr>
          <p:cNvPr id="4" name="Right Triangle 3">
            <a:extLst>
              <a:ext uri="{FF2B5EF4-FFF2-40B4-BE49-F238E27FC236}">
                <a16:creationId xmlns:a16="http://schemas.microsoft.com/office/drawing/2014/main" id="{F11744AC-548D-D614-28ED-29426D3FB88B}"/>
              </a:ext>
            </a:extLst>
          </p:cNvPr>
          <p:cNvSpPr/>
          <p:nvPr/>
        </p:nvSpPr>
        <p:spPr>
          <a:xfrm flipH="1">
            <a:off x="13670280"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12</a:t>
            </a:r>
          </a:p>
        </p:txBody>
      </p:sp>
      <p:pic>
        <p:nvPicPr>
          <p:cNvPr id="8" name="Picture 7">
            <a:extLst>
              <a:ext uri="{FF2B5EF4-FFF2-40B4-BE49-F238E27FC236}">
                <a16:creationId xmlns:a16="http://schemas.microsoft.com/office/drawing/2014/main" id="{26F683B4-F0D7-B4A1-133A-81298341C9B9}"/>
              </a:ext>
            </a:extLst>
          </p:cNvPr>
          <p:cNvPicPr>
            <a:picLocks noChangeAspect="1"/>
          </p:cNvPicPr>
          <p:nvPr/>
        </p:nvPicPr>
        <p:blipFill>
          <a:blip r:embed="rId5"/>
          <a:stretch>
            <a:fillRect/>
          </a:stretch>
        </p:blipFill>
        <p:spPr>
          <a:xfrm>
            <a:off x="5461338" y="1886262"/>
            <a:ext cx="3726012" cy="5918730"/>
          </a:xfrm>
          <a:prstGeom prst="rect">
            <a:avLst/>
          </a:prstGeom>
        </p:spPr>
      </p:pic>
      <p:sp>
        <p:nvSpPr>
          <p:cNvPr id="6" name="TextBox 5">
            <a:extLst>
              <a:ext uri="{FF2B5EF4-FFF2-40B4-BE49-F238E27FC236}">
                <a16:creationId xmlns:a16="http://schemas.microsoft.com/office/drawing/2014/main" id="{09D2CF9F-194A-555E-0F12-B33F2DC31D4D}"/>
              </a:ext>
            </a:extLst>
          </p:cNvPr>
          <p:cNvSpPr txBox="1"/>
          <p:nvPr/>
        </p:nvSpPr>
        <p:spPr>
          <a:xfrm>
            <a:off x="6144192" y="1145598"/>
            <a:ext cx="7315200" cy="646331"/>
          </a:xfrm>
          <a:prstGeom prst="rect">
            <a:avLst/>
          </a:prstGeom>
          <a:noFill/>
        </p:spPr>
        <p:txBody>
          <a:bodyPr wrap="square">
            <a:spAutoFit/>
          </a:bodyPr>
          <a:lstStyle/>
          <a:p>
            <a:endParaRPr lang="en-IN" dirty="0"/>
          </a:p>
          <a:p>
            <a:r>
              <a:rPr lang="en-IN" dirty="0"/>
              <a:t>Algorithm workflow</a:t>
            </a:r>
          </a:p>
        </p:txBody>
      </p:sp>
    </p:spTree>
    <p:extLst>
      <p:ext uri="{BB962C8B-B14F-4D97-AF65-F5344CB8AC3E}">
        <p14:creationId xmlns:p14="http://schemas.microsoft.com/office/powerpoint/2010/main" val="328942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Modified K-Means</a:t>
            </a:r>
            <a:endParaRPr lang="en-US" sz="4640" dirty="0"/>
          </a:p>
        </p:txBody>
      </p:sp>
      <p:sp>
        <p:nvSpPr>
          <p:cNvPr id="6" name="Text 2"/>
          <p:cNvSpPr/>
          <p:nvPr/>
        </p:nvSpPr>
        <p:spPr>
          <a:xfrm>
            <a:off x="1083564" y="1486846"/>
            <a:ext cx="1248156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Modified K-means</a:t>
            </a:r>
            <a:endParaRPr lang="en-US" sz="232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9" name="Text 5"/>
          <p:cNvSpPr/>
          <p:nvPr/>
        </p:nvSpPr>
        <p:spPr>
          <a:xfrm>
            <a:off x="1074420" y="1912041"/>
            <a:ext cx="12481560" cy="594360"/>
          </a:xfrm>
          <a:prstGeom prst="rect">
            <a:avLst/>
          </a:prstGeom>
          <a:noFill/>
          <a:ln/>
        </p:spPr>
        <p:txBody>
          <a:bodyPr wrap="squar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Why required to use Modified K-Means than use savings algorithm?</a:t>
            </a:r>
          </a:p>
        </p:txBody>
      </p:sp>
      <p:pic>
        <p:nvPicPr>
          <p:cNvPr id="12" name="Picture 11">
            <a:extLst>
              <a:ext uri="{FF2B5EF4-FFF2-40B4-BE49-F238E27FC236}">
                <a16:creationId xmlns:a16="http://schemas.microsoft.com/office/drawing/2014/main" id="{0F545606-F0FD-4EE3-A5A5-C9CF5F5BCDFB}"/>
              </a:ext>
            </a:extLst>
          </p:cNvPr>
          <p:cNvPicPr>
            <a:picLocks noChangeAspect="1"/>
          </p:cNvPicPr>
          <p:nvPr/>
        </p:nvPicPr>
        <p:blipFill>
          <a:blip r:embed="rId5"/>
          <a:stretch>
            <a:fillRect/>
          </a:stretch>
        </p:blipFill>
        <p:spPr>
          <a:xfrm>
            <a:off x="173226" y="2556692"/>
            <a:ext cx="7151118" cy="4601955"/>
          </a:xfrm>
          <a:prstGeom prst="rect">
            <a:avLst/>
          </a:prstGeom>
        </p:spPr>
      </p:pic>
      <p:pic>
        <p:nvPicPr>
          <p:cNvPr id="16" name="Picture 15">
            <a:extLst>
              <a:ext uri="{FF2B5EF4-FFF2-40B4-BE49-F238E27FC236}">
                <a16:creationId xmlns:a16="http://schemas.microsoft.com/office/drawing/2014/main" id="{FDFA9DB4-0646-420C-B1A0-894F4AEB8553}"/>
              </a:ext>
            </a:extLst>
          </p:cNvPr>
          <p:cNvPicPr>
            <a:picLocks noChangeAspect="1"/>
          </p:cNvPicPr>
          <p:nvPr/>
        </p:nvPicPr>
        <p:blipFill>
          <a:blip r:embed="rId6"/>
          <a:stretch>
            <a:fillRect/>
          </a:stretch>
        </p:blipFill>
        <p:spPr>
          <a:xfrm>
            <a:off x="7432668" y="2574036"/>
            <a:ext cx="6877224" cy="4425696"/>
          </a:xfrm>
          <a:prstGeom prst="rect">
            <a:avLst/>
          </a:prstGeom>
        </p:spPr>
      </p:pic>
      <p:sp>
        <p:nvSpPr>
          <p:cNvPr id="18" name="Text 1">
            <a:extLst>
              <a:ext uri="{FF2B5EF4-FFF2-40B4-BE49-F238E27FC236}">
                <a16:creationId xmlns:a16="http://schemas.microsoft.com/office/drawing/2014/main" id="{1C7D1C71-3A46-43AD-8248-434C06310627}"/>
              </a:ext>
            </a:extLst>
          </p:cNvPr>
          <p:cNvSpPr/>
          <p:nvPr/>
        </p:nvSpPr>
        <p:spPr>
          <a:xfrm>
            <a:off x="5833829" y="7845553"/>
            <a:ext cx="2332709" cy="378843"/>
          </a:xfrm>
          <a:prstGeom prst="rect">
            <a:avLst/>
          </a:prstGeom>
          <a:noFill/>
          <a:ln/>
        </p:spPr>
        <p:txBody>
          <a:bodyPr wrap="none" lIns="0" tIns="0" rIns="0" bIns="0" rtlCol="0" anchor="ctr"/>
          <a:lstStyle/>
          <a:p>
            <a:pPr marL="0" indent="0" algn="l">
              <a:lnSpc>
                <a:spcPts val="5800"/>
              </a:lnSpc>
              <a:buNone/>
            </a:pPr>
            <a:r>
              <a:rPr lang="en-US" sz="4640" dirty="0">
                <a:solidFill>
                  <a:srgbClr val="4C2A66"/>
                </a:solidFill>
                <a:latin typeface="思源宋体-思源宋体-Heavy" pitchFamily="34" charset="0"/>
                <a:ea typeface="思源宋体-思源宋体-Heavy" pitchFamily="34" charset="-122"/>
              </a:rPr>
              <a:t>A-n45-k6.vr</a:t>
            </a:r>
            <a:r>
              <a:rPr lang="en-US" sz="4640" b="0" i="0" dirty="0">
                <a:solidFill>
                  <a:srgbClr val="4C2A66"/>
                </a:solidFill>
                <a:effectLst/>
                <a:latin typeface="思源宋体-思源宋体-Heavy" pitchFamily="34" charset="0"/>
                <a:ea typeface="思源宋体-思源宋体-Heavy" pitchFamily="34" charset="-122"/>
              </a:rPr>
              <a:t>p</a:t>
            </a:r>
            <a:endParaRPr lang="en-US" sz="4640" dirty="0"/>
          </a:p>
        </p:txBody>
      </p:sp>
      <p:sp>
        <p:nvSpPr>
          <p:cNvPr id="8" name="TextBox 7">
            <a:extLst>
              <a:ext uri="{FF2B5EF4-FFF2-40B4-BE49-F238E27FC236}">
                <a16:creationId xmlns:a16="http://schemas.microsoft.com/office/drawing/2014/main" id="{02B9B3F4-0280-AE28-2F70-964ED70972DC}"/>
              </a:ext>
            </a:extLst>
          </p:cNvPr>
          <p:cNvSpPr txBox="1"/>
          <p:nvPr/>
        </p:nvSpPr>
        <p:spPr>
          <a:xfrm>
            <a:off x="3237271" y="7211044"/>
            <a:ext cx="1150374" cy="369332"/>
          </a:xfrm>
          <a:prstGeom prst="rect">
            <a:avLst/>
          </a:prstGeom>
          <a:noFill/>
        </p:spPr>
        <p:txBody>
          <a:bodyPr wrap="square">
            <a:spAutoFit/>
          </a:bodyPr>
          <a:lstStyle/>
          <a:p>
            <a:r>
              <a:rPr lang="en-IN" dirty="0"/>
              <a:t>Fig 3</a:t>
            </a:r>
          </a:p>
        </p:txBody>
      </p:sp>
      <p:sp>
        <p:nvSpPr>
          <p:cNvPr id="11" name="TextBox 10">
            <a:extLst>
              <a:ext uri="{FF2B5EF4-FFF2-40B4-BE49-F238E27FC236}">
                <a16:creationId xmlns:a16="http://schemas.microsoft.com/office/drawing/2014/main" id="{4C8D7326-8C01-0F1E-FDAB-9CBB5CB2E913}"/>
              </a:ext>
            </a:extLst>
          </p:cNvPr>
          <p:cNvSpPr txBox="1"/>
          <p:nvPr/>
        </p:nvSpPr>
        <p:spPr>
          <a:xfrm>
            <a:off x="10960487" y="7149503"/>
            <a:ext cx="990156" cy="369332"/>
          </a:xfrm>
          <a:prstGeom prst="rect">
            <a:avLst/>
          </a:prstGeom>
          <a:noFill/>
        </p:spPr>
        <p:txBody>
          <a:bodyPr wrap="square">
            <a:spAutoFit/>
          </a:bodyPr>
          <a:lstStyle/>
          <a:p>
            <a:r>
              <a:rPr lang="en-IN" dirty="0"/>
              <a:t>Fig 4</a:t>
            </a:r>
          </a:p>
        </p:txBody>
      </p:sp>
      <p:sp>
        <p:nvSpPr>
          <p:cNvPr id="4" name="Right Triangle 3">
            <a:extLst>
              <a:ext uri="{FF2B5EF4-FFF2-40B4-BE49-F238E27FC236}">
                <a16:creationId xmlns:a16="http://schemas.microsoft.com/office/drawing/2014/main" id="{A59352C3-5677-2B78-DD7D-263DFA6C4B17}"/>
              </a:ext>
            </a:extLst>
          </p:cNvPr>
          <p:cNvSpPr/>
          <p:nvPr/>
        </p:nvSpPr>
        <p:spPr>
          <a:xfrm flipH="1">
            <a:off x="13670280" y="7504938"/>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13</a:t>
            </a:r>
          </a:p>
        </p:txBody>
      </p:sp>
    </p:spTree>
    <p:extLst>
      <p:ext uri="{BB962C8B-B14F-4D97-AF65-F5344CB8AC3E}">
        <p14:creationId xmlns:p14="http://schemas.microsoft.com/office/powerpoint/2010/main" val="8598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8" grpId="0" animBg="1"/>
      <p:bldP spid="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27432"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2E0351"/>
                </a:solidFill>
                <a:latin typeface="思源宋体-思源宋体-Heavy" pitchFamily="34" charset="0"/>
                <a:ea typeface="思源宋体-思源宋体-Heavy" pitchFamily="34" charset="-122"/>
              </a:rPr>
              <a:t>DTRC</a:t>
            </a:r>
            <a:endParaRPr lang="en-US" sz="4640" dirty="0">
              <a:solidFill>
                <a:srgbClr val="2E0351"/>
              </a:solidFill>
            </a:endParaRPr>
          </a:p>
        </p:txBody>
      </p:sp>
      <p:sp>
        <p:nvSpPr>
          <p:cNvPr id="6" name="Text 2"/>
          <p:cNvSpPr/>
          <p:nvPr/>
        </p:nvSpPr>
        <p:spPr>
          <a:xfrm>
            <a:off x="1078992" y="1792224"/>
            <a:ext cx="12481560" cy="374904"/>
          </a:xfrm>
          <a:prstGeom prst="rect">
            <a:avLst/>
          </a:prstGeom>
          <a:noFill/>
          <a:ln/>
        </p:spPr>
        <p:txBody>
          <a:bodyPr wrap="none" lIns="0" tIns="0" rIns="0" bIns="0" rtlCol="0" anchor="ctr"/>
          <a:lstStyle/>
          <a:p>
            <a:pPr marL="0" indent="0" algn="l">
              <a:lnSpc>
                <a:spcPts val="2900"/>
              </a:lnSpc>
              <a:buNone/>
            </a:pPr>
            <a:r>
              <a:rPr lang="en-US" sz="2400" dirty="0">
                <a:solidFill>
                  <a:srgbClr val="3D2E50"/>
                </a:solidFill>
                <a:latin typeface="思源黑体-思源黑体-Regular" pitchFamily="34" charset="0"/>
                <a:ea typeface="思源黑体-思源黑体-Regular" pitchFamily="34" charset="-122"/>
                <a:cs typeface="思源黑体-思源黑体-Regular" pitchFamily="34" charset="-120"/>
              </a:rPr>
              <a:t>How DTRC help here to find drone delivery point?</a:t>
            </a:r>
            <a:endParaRPr lang="en-US" sz="232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9" name="Text 5"/>
          <p:cNvSpPr/>
          <p:nvPr/>
        </p:nvSpPr>
        <p:spPr>
          <a:xfrm>
            <a:off x="488001" y="1841794"/>
            <a:ext cx="14197263" cy="5213744"/>
          </a:xfrm>
          <a:prstGeom prst="rect">
            <a:avLst/>
          </a:prstGeom>
          <a:noFill/>
          <a:ln/>
        </p:spPr>
        <p:txBody>
          <a:bodyPr wrap="square" lIns="0" tIns="0" rIns="0" bIns="0" rtlCol="0" anchor="ctr"/>
          <a:lstStyle/>
          <a:p>
            <a:pPr algn="l">
              <a:lnSpc>
                <a:spcPts val="2320"/>
              </a:lnSpc>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Select an available drone from the set of drones.</a:t>
            </a:r>
          </a:p>
          <a:p>
            <a:pPr marL="342900" indent="-342900" algn="l">
              <a:lnSpc>
                <a:spcPts val="2320"/>
              </a:lnSpc>
              <a:buFont typeface="Arial" panose="020B0604020202020204" pitchFamily="34" charset="0"/>
              <a:buChar char="•"/>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If no drone is available, skip to truck-only delivery.</a:t>
            </a:r>
          </a:p>
          <a:p>
            <a:pPr marL="342900" indent="-342900" algn="l">
              <a:lnSpc>
                <a:spcPts val="2320"/>
              </a:lnSpc>
              <a:buFont typeface="Arial" panose="020B0604020202020204" pitchFamily="34" charset="0"/>
              <a:buChar char="•"/>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Choose the best node for the drone to deliver (based on minimum cost / distance).</a:t>
            </a:r>
          </a:p>
          <a:p>
            <a:pPr marL="342900" indent="-342900" algn="l">
              <a:lnSpc>
                <a:spcPts val="2320"/>
              </a:lnSpc>
              <a:buFont typeface="Arial" panose="020B0604020202020204" pitchFamily="34" charset="0"/>
              <a:buChar char="•"/>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Check constraints: If the drone’s load and battery are sufficient, assign the delivery.</a:t>
            </a:r>
          </a:p>
          <a:p>
            <a:pPr marL="342900" indent="-342900" algn="l">
              <a:lnSpc>
                <a:spcPts val="2320"/>
              </a:lnSpc>
              <a:buFont typeface="Arial" panose="020B0604020202020204" pitchFamily="34" charset="0"/>
              <a:buChar char="•"/>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Update the route and drone status, and add the delivery point to Landing.</a:t>
            </a:r>
          </a:p>
          <a:p>
            <a:pPr marL="342900" indent="-342900" algn="l">
              <a:lnSpc>
                <a:spcPts val="2320"/>
              </a:lnSpc>
              <a:buFont typeface="Arial" panose="020B0604020202020204" pitchFamily="34" charset="0"/>
              <a:buChar char="•"/>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If delivery is done, return the drone to the truck and mark it available again.</a:t>
            </a:r>
          </a:p>
          <a:p>
            <a:pPr marL="342900" indent="-342900" algn="l">
              <a:lnSpc>
                <a:spcPts val="2320"/>
              </a:lnSpc>
              <a:buFont typeface="Arial" panose="020B0604020202020204" pitchFamily="34" charset="0"/>
              <a:buChar char="•"/>
            </a:pPr>
            <a:endParaRPr lang="en-IN" sz="3200" dirty="0">
              <a:solidFill>
                <a:srgbClr val="3D2E50"/>
              </a:solidFill>
              <a:latin typeface="思源黑体-思源黑体-Regular" pitchFamily="34" charset="0"/>
              <a:ea typeface="思源黑体-思源黑体-Regular" pitchFamily="34" charset="-122"/>
              <a:cs typeface="思源黑体-思源黑体-Regular" pitchFamily="34" charset="-120"/>
            </a:endParaRPr>
          </a:p>
          <a:p>
            <a:pPr marL="342900" indent="-342900" algn="l">
              <a:lnSpc>
                <a:spcPts val="2320"/>
              </a:lnSpc>
              <a:buFont typeface="Arial" panose="020B0604020202020204" pitchFamily="34" charset="0"/>
              <a:buChar char="•"/>
            </a:pPr>
            <a:r>
              <a:rPr lang="en-IN" sz="3200" dirty="0">
                <a:solidFill>
                  <a:srgbClr val="3D2E50"/>
                </a:solidFill>
                <a:latin typeface="思源黑体-思源黑体-Regular" pitchFamily="34" charset="0"/>
                <a:ea typeface="思源黑体-思源黑体-Regular" pitchFamily="34" charset="-122"/>
                <a:cs typeface="思源黑体-思源黑体-Regular" pitchFamily="34" charset="-120"/>
              </a:rPr>
              <a:t>Repeat until all nodes are served.</a:t>
            </a:r>
            <a:endParaRPr lang="en-US" sz="3200" dirty="0">
              <a:solidFill>
                <a:srgbClr val="3D2E50"/>
              </a:solidFill>
              <a:latin typeface="思源黑体-思源黑体-Regular" pitchFamily="34" charset="0"/>
              <a:ea typeface="思源黑体-思源黑体-Regular" pitchFamily="34" charset="-122"/>
              <a:cs typeface="思源黑体-思源黑体-Regular" pitchFamily="34" charset="-120"/>
            </a:endParaRPr>
          </a:p>
        </p:txBody>
      </p:sp>
      <p:sp>
        <p:nvSpPr>
          <p:cNvPr id="4" name="Right Triangle 3">
            <a:extLst>
              <a:ext uri="{FF2B5EF4-FFF2-40B4-BE49-F238E27FC236}">
                <a16:creationId xmlns:a16="http://schemas.microsoft.com/office/drawing/2014/main" id="{587D76A6-9A16-AEE9-CD25-A99D1CD2C8D0}"/>
              </a:ext>
            </a:extLst>
          </p:cNvPr>
          <p:cNvSpPr/>
          <p:nvPr/>
        </p:nvSpPr>
        <p:spPr>
          <a:xfrm flipH="1">
            <a:off x="13725144" y="7484364"/>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14</a:t>
            </a:r>
          </a:p>
        </p:txBody>
      </p:sp>
    </p:spTree>
    <p:extLst>
      <p:ext uri="{BB962C8B-B14F-4D97-AF65-F5344CB8AC3E}">
        <p14:creationId xmlns:p14="http://schemas.microsoft.com/office/powerpoint/2010/main" val="274802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3D2E50"/>
                </a:solidFill>
                <a:latin typeface="思源黑体-思源黑体-Regular" pitchFamily="34" charset="0"/>
                <a:ea typeface="思源黑体-思源黑体-Regular" pitchFamily="34" charset="-122"/>
                <a:cs typeface="思源黑体-思源黑体-Regular" pitchFamily="34" charset="-120"/>
              </a:rPr>
              <a:t>How to find drone takeoff and landing point?</a:t>
            </a:r>
            <a:endParaRPr lang="en-US" sz="464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pic>
        <p:nvPicPr>
          <p:cNvPr id="10" name="Picture 9">
            <a:extLst>
              <a:ext uri="{FF2B5EF4-FFF2-40B4-BE49-F238E27FC236}">
                <a16:creationId xmlns:a16="http://schemas.microsoft.com/office/drawing/2014/main" id="{29F2308D-AD75-4635-AF94-3082CD52BA96}"/>
              </a:ext>
            </a:extLst>
          </p:cNvPr>
          <p:cNvPicPr>
            <a:picLocks noChangeAspect="1"/>
          </p:cNvPicPr>
          <p:nvPr/>
        </p:nvPicPr>
        <p:blipFill>
          <a:blip r:embed="rId5"/>
          <a:stretch>
            <a:fillRect/>
          </a:stretch>
        </p:blipFill>
        <p:spPr>
          <a:xfrm>
            <a:off x="2912679" y="2039112"/>
            <a:ext cx="7227507" cy="5149964"/>
          </a:xfrm>
          <a:prstGeom prst="rect">
            <a:avLst/>
          </a:prstGeom>
        </p:spPr>
      </p:pic>
      <p:sp>
        <p:nvSpPr>
          <p:cNvPr id="6" name="TextBox 5">
            <a:extLst>
              <a:ext uri="{FF2B5EF4-FFF2-40B4-BE49-F238E27FC236}">
                <a16:creationId xmlns:a16="http://schemas.microsoft.com/office/drawing/2014/main" id="{6AE32A71-ACAC-E573-5845-628E38585E1A}"/>
              </a:ext>
            </a:extLst>
          </p:cNvPr>
          <p:cNvSpPr txBox="1"/>
          <p:nvPr/>
        </p:nvSpPr>
        <p:spPr>
          <a:xfrm>
            <a:off x="6245352" y="7205632"/>
            <a:ext cx="701138" cy="369332"/>
          </a:xfrm>
          <a:prstGeom prst="rect">
            <a:avLst/>
          </a:prstGeom>
          <a:noFill/>
        </p:spPr>
        <p:txBody>
          <a:bodyPr wrap="square">
            <a:spAutoFit/>
          </a:bodyPr>
          <a:lstStyle/>
          <a:p>
            <a:r>
              <a:rPr lang="en-IN" dirty="0"/>
              <a:t>Fig 5</a:t>
            </a:r>
          </a:p>
        </p:txBody>
      </p:sp>
      <p:sp>
        <p:nvSpPr>
          <p:cNvPr id="4" name="Right Triangle 3">
            <a:extLst>
              <a:ext uri="{FF2B5EF4-FFF2-40B4-BE49-F238E27FC236}">
                <a16:creationId xmlns:a16="http://schemas.microsoft.com/office/drawing/2014/main" id="{FF48E7E2-4D6C-5733-91C2-A4CA84FA3C8B}"/>
              </a:ext>
            </a:extLst>
          </p:cNvPr>
          <p:cNvSpPr/>
          <p:nvPr/>
        </p:nvSpPr>
        <p:spPr>
          <a:xfrm flipH="1">
            <a:off x="13661136"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16</a:t>
            </a:r>
          </a:p>
        </p:txBody>
      </p:sp>
    </p:spTree>
    <p:extLst>
      <p:ext uri="{BB962C8B-B14F-4D97-AF65-F5344CB8AC3E}">
        <p14:creationId xmlns:p14="http://schemas.microsoft.com/office/powerpoint/2010/main" val="44846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3D2E50"/>
                </a:solidFill>
                <a:latin typeface="思源黑体-思源黑体-Regular" pitchFamily="34" charset="0"/>
                <a:ea typeface="思源黑体-思源黑体-Regular" pitchFamily="34" charset="-122"/>
                <a:cs typeface="思源黑体-思源黑体-Regular" pitchFamily="34" charset="-120"/>
              </a:rPr>
              <a:t>How to find drone takeoff and landing point?</a:t>
            </a:r>
            <a:endParaRPr lang="en-US" sz="464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pic>
        <p:nvPicPr>
          <p:cNvPr id="9" name="Picture 8">
            <a:extLst>
              <a:ext uri="{FF2B5EF4-FFF2-40B4-BE49-F238E27FC236}">
                <a16:creationId xmlns:a16="http://schemas.microsoft.com/office/drawing/2014/main" id="{D692329B-C39B-4A05-B160-D8EF63A94771}"/>
              </a:ext>
            </a:extLst>
          </p:cNvPr>
          <p:cNvPicPr>
            <a:picLocks noChangeAspect="1"/>
          </p:cNvPicPr>
          <p:nvPr/>
        </p:nvPicPr>
        <p:blipFill>
          <a:blip r:embed="rId5"/>
          <a:stretch>
            <a:fillRect/>
          </a:stretch>
        </p:blipFill>
        <p:spPr>
          <a:xfrm>
            <a:off x="2514991" y="2197904"/>
            <a:ext cx="8432103" cy="5382471"/>
          </a:xfrm>
          <a:prstGeom prst="rect">
            <a:avLst/>
          </a:prstGeom>
        </p:spPr>
      </p:pic>
      <p:sp>
        <p:nvSpPr>
          <p:cNvPr id="6" name="TextBox 5">
            <a:extLst>
              <a:ext uri="{FF2B5EF4-FFF2-40B4-BE49-F238E27FC236}">
                <a16:creationId xmlns:a16="http://schemas.microsoft.com/office/drawing/2014/main" id="{8844741C-2182-4BD6-2C4D-2075DE4F1D7B}"/>
              </a:ext>
            </a:extLst>
          </p:cNvPr>
          <p:cNvSpPr txBox="1"/>
          <p:nvPr/>
        </p:nvSpPr>
        <p:spPr>
          <a:xfrm>
            <a:off x="6501384" y="7585947"/>
            <a:ext cx="1455371" cy="369332"/>
          </a:xfrm>
          <a:prstGeom prst="rect">
            <a:avLst/>
          </a:prstGeom>
          <a:noFill/>
        </p:spPr>
        <p:txBody>
          <a:bodyPr wrap="square">
            <a:spAutoFit/>
          </a:bodyPr>
          <a:lstStyle/>
          <a:p>
            <a:r>
              <a:rPr lang="en-IN" dirty="0"/>
              <a:t>Fig 6</a:t>
            </a:r>
          </a:p>
        </p:txBody>
      </p:sp>
      <p:sp>
        <p:nvSpPr>
          <p:cNvPr id="4" name="Right Triangle 3">
            <a:extLst>
              <a:ext uri="{FF2B5EF4-FFF2-40B4-BE49-F238E27FC236}">
                <a16:creationId xmlns:a16="http://schemas.microsoft.com/office/drawing/2014/main" id="{6E3193C2-DC7F-1F2C-A8B5-2CC5A704537C}"/>
              </a:ext>
            </a:extLst>
          </p:cNvPr>
          <p:cNvSpPr/>
          <p:nvPr/>
        </p:nvSpPr>
        <p:spPr>
          <a:xfrm flipH="1">
            <a:off x="13670280" y="748603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17</a:t>
            </a:r>
          </a:p>
        </p:txBody>
      </p:sp>
    </p:spTree>
    <p:extLst>
      <p:ext uri="{BB962C8B-B14F-4D97-AF65-F5344CB8AC3E}">
        <p14:creationId xmlns:p14="http://schemas.microsoft.com/office/powerpoint/2010/main" val="277617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9F4B771-4D1F-EDA0-C860-EB3420B1F7CA}"/>
              </a:ext>
            </a:extLst>
          </p:cNvPr>
          <p:cNvGrpSpPr/>
          <p:nvPr/>
        </p:nvGrpSpPr>
        <p:grpSpPr>
          <a:xfrm>
            <a:off x="0" y="0"/>
            <a:ext cx="14630400" cy="8238744"/>
            <a:chOff x="0" y="0"/>
            <a:chExt cx="14630400" cy="8238744"/>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1078992" y="5394960"/>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7. Result Analysis</a:t>
              </a:r>
              <a:endParaRPr lang="en-US" sz="2320" dirty="0"/>
            </a:p>
          </p:txBody>
        </p:sp>
        <p:sp>
          <p:nvSpPr>
            <p:cNvPr id="5" name="Text 1"/>
            <p:cNvSpPr/>
            <p:nvPr/>
          </p:nvSpPr>
          <p:spPr>
            <a:xfrm>
              <a:off x="832104" y="2075688"/>
              <a:ext cx="12984480" cy="1024128"/>
            </a:xfrm>
            <a:prstGeom prst="rect">
              <a:avLst/>
            </a:prstGeom>
            <a:noFill/>
            <a:ln/>
          </p:spPr>
          <p:txBody>
            <a:bodyPr wrap="none" lIns="0" tIns="0" rIns="0" bIns="0" rtlCol="0" anchor="ctr"/>
            <a:lstStyle/>
            <a:p>
              <a:pPr marL="0" indent="0" algn="l">
                <a:lnSpc>
                  <a:spcPts val="8010"/>
                </a:lnSpc>
                <a:buNone/>
              </a:pPr>
              <a:r>
                <a:rPr lang="en-US" sz="6410" dirty="0">
                  <a:solidFill>
                    <a:srgbClr val="4C2A66"/>
                  </a:solidFill>
                  <a:latin typeface="思源宋体-思源宋体-Heavy" pitchFamily="34" charset="0"/>
                  <a:ea typeface="思源宋体-思源宋体-Heavy" pitchFamily="34" charset="-122"/>
                  <a:cs typeface="思源宋体-思源宋体-Heavy" pitchFamily="34" charset="-120"/>
                </a:rPr>
                <a:t>CONTENTS</a:t>
              </a:r>
              <a:endParaRPr lang="en-US" sz="6410" dirty="0"/>
            </a:p>
          </p:txBody>
        </p:sp>
        <p:sp>
          <p:nvSpPr>
            <p:cNvPr id="6" name="Text 2"/>
            <p:cNvSpPr/>
            <p:nvPr/>
          </p:nvSpPr>
          <p:spPr>
            <a:xfrm>
              <a:off x="7571232" y="412394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4. Related Work</a:t>
              </a:r>
              <a:endParaRPr lang="en-US" sz="2320" dirty="0"/>
            </a:p>
          </p:txBody>
        </p:sp>
        <p:sp>
          <p:nvSpPr>
            <p:cNvPr id="7" name="Text 3"/>
            <p:cNvSpPr/>
            <p:nvPr/>
          </p:nvSpPr>
          <p:spPr>
            <a:xfrm>
              <a:off x="7571232" y="349300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2. Why Need Hybrid Model</a:t>
              </a:r>
              <a:endParaRPr lang="en-US" sz="2320" dirty="0"/>
            </a:p>
          </p:txBody>
        </p:sp>
        <p:sp>
          <p:nvSpPr>
            <p:cNvPr id="8" name="Text 4"/>
            <p:cNvSpPr/>
            <p:nvPr/>
          </p:nvSpPr>
          <p:spPr>
            <a:xfrm>
              <a:off x="1078992" y="412394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3. Deployment Benefits</a:t>
              </a:r>
              <a:endParaRPr lang="en-US" sz="2320" dirty="0"/>
            </a:p>
          </p:txBody>
        </p:sp>
        <p:sp>
          <p:nvSpPr>
            <p:cNvPr id="9" name="Text 5"/>
            <p:cNvSpPr/>
            <p:nvPr/>
          </p:nvSpPr>
          <p:spPr>
            <a:xfrm>
              <a:off x="7571232" y="5394960"/>
              <a:ext cx="5989320" cy="374904"/>
            </a:xfrm>
            <a:prstGeom prst="rect">
              <a:avLst/>
            </a:prstGeom>
            <a:noFill/>
            <a:ln/>
          </p:spPr>
          <p:txBody>
            <a:bodyPr wrap="none" lIns="0" tIns="0" rIns="0" bIns="0" rtlCol="0" anchor="ctr"/>
            <a:lstStyle/>
            <a:p>
              <a:pPr>
                <a:lnSpc>
                  <a:spcPts val="2900"/>
                </a:lnSpc>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8. Conclusion and Future Scope</a:t>
              </a:r>
              <a:endParaRPr lang="en-US" sz="2320" dirty="0"/>
            </a:p>
          </p:txBody>
        </p:sp>
        <p:sp>
          <p:nvSpPr>
            <p:cNvPr id="10" name="Text 6"/>
            <p:cNvSpPr/>
            <p:nvPr/>
          </p:nvSpPr>
          <p:spPr>
            <a:xfrm>
              <a:off x="1078992" y="476402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5. Objective of our work</a:t>
              </a:r>
              <a:endParaRPr lang="en-US" sz="2320" dirty="0"/>
            </a:p>
          </p:txBody>
        </p:sp>
        <p:sp>
          <p:nvSpPr>
            <p:cNvPr id="11" name="Text 7"/>
            <p:cNvSpPr/>
            <p:nvPr/>
          </p:nvSpPr>
          <p:spPr>
            <a:xfrm>
              <a:off x="1078992" y="3493008"/>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1. Problem of Vehicle Routing</a:t>
              </a:r>
              <a:endParaRPr lang="en-US" sz="2320" dirty="0"/>
            </a:p>
          </p:txBody>
        </p:sp>
        <p:sp>
          <p:nvSpPr>
            <p:cNvPr id="12" name="Text 8"/>
            <p:cNvSpPr/>
            <p:nvPr/>
          </p:nvSpPr>
          <p:spPr>
            <a:xfrm>
              <a:off x="7571232" y="4764024"/>
              <a:ext cx="5989320" cy="374904"/>
            </a:xfrm>
            <a:prstGeom prst="rect">
              <a:avLst/>
            </a:prstGeom>
            <a:noFill/>
            <a:ln/>
          </p:spPr>
          <p:txBody>
            <a:bodyPr wrap="none" lIns="0" tIns="0" rIns="0" bIns="0" rtlCol="0" anchor="ctr"/>
            <a:lstStyle/>
            <a:p>
              <a:pPr marL="0" indent="0" algn="l">
                <a:lnSpc>
                  <a:spcPts val="2900"/>
                </a:lnSpc>
                <a:buNone/>
              </a:pPr>
              <a:r>
                <a:rPr lang="en-US" sz="2320" dirty="0">
                  <a:solidFill>
                    <a:srgbClr val="3D2E50"/>
                  </a:solidFill>
                  <a:latin typeface="思源宋体-思源宋体-Heavy" pitchFamily="34" charset="0"/>
                  <a:ea typeface="思源宋体-思源宋体-Heavy" pitchFamily="34" charset="-122"/>
                  <a:cs typeface="思源宋体-思源宋体-Heavy" pitchFamily="34" charset="-120"/>
                </a:rPr>
                <a:t>6. Solution Approach</a:t>
              </a:r>
              <a:endParaRPr lang="en-US" sz="232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3D2E50"/>
                </a:solidFill>
                <a:latin typeface="思源黑体-思源黑体-Regular" pitchFamily="34" charset="0"/>
                <a:ea typeface="思源黑体-思源黑体-Regular" pitchFamily="34" charset="-122"/>
                <a:cs typeface="思源黑体-思源黑体-Regular" pitchFamily="34" charset="-120"/>
              </a:rPr>
              <a:t>How to find drone takeoff and landing point?</a:t>
            </a:r>
            <a:endParaRPr lang="en-US" sz="464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8" name="Text 1">
            <a:extLst>
              <a:ext uri="{FF2B5EF4-FFF2-40B4-BE49-F238E27FC236}">
                <a16:creationId xmlns:a16="http://schemas.microsoft.com/office/drawing/2014/main" id="{C554D4F4-DB87-4C2F-A923-7C2AC5C07320}"/>
              </a:ext>
            </a:extLst>
          </p:cNvPr>
          <p:cNvSpPr/>
          <p:nvPr/>
        </p:nvSpPr>
        <p:spPr>
          <a:xfrm>
            <a:off x="822960" y="319198"/>
            <a:ext cx="12984480" cy="3557857"/>
          </a:xfrm>
          <a:prstGeom prst="rect">
            <a:avLst/>
          </a:prstGeom>
          <a:noFill/>
          <a:ln/>
        </p:spPr>
        <p:txBody>
          <a:bodyPr wrap="none" lIns="0" tIns="0" rIns="0" bIns="0" rtlCol="0" anchor="ctr"/>
          <a:lstStyle/>
          <a:p>
            <a:pPr marL="0" indent="0" algn="l">
              <a:lnSpc>
                <a:spcPts val="5800"/>
              </a:lnSpc>
              <a:buNone/>
            </a:pPr>
            <a:endParaRPr lang="en-US" sz="4000" dirty="0">
              <a:solidFill>
                <a:srgbClr val="3D2E50"/>
              </a:solidFill>
              <a:latin typeface="思源黑体-思源黑体-Regular" pitchFamily="34" charset="0"/>
              <a:ea typeface="思源黑体-思源黑体-Regular" pitchFamily="34" charset="-122"/>
            </a:endParaRPr>
          </a:p>
          <a:p>
            <a:pPr marL="0" indent="0" algn="l">
              <a:lnSpc>
                <a:spcPts val="5800"/>
              </a:lnSpc>
              <a:buNone/>
            </a:pPr>
            <a:r>
              <a:rPr lang="en-US" sz="2800" dirty="0">
                <a:solidFill>
                  <a:srgbClr val="3D2E50"/>
                </a:solidFill>
                <a:latin typeface="思源黑体-思源黑体-Regular" pitchFamily="34" charset="0"/>
                <a:ea typeface="思源黑体-思源黑体-Regular" pitchFamily="34" charset="-122"/>
              </a:rPr>
              <a:t>Follows,</a:t>
            </a:r>
          </a:p>
          <a:p>
            <a:pPr marL="914400" indent="-914400" algn="l">
              <a:lnSpc>
                <a:spcPts val="5800"/>
              </a:lnSpc>
              <a:buAutoNum type="arabicParenR"/>
            </a:pPr>
            <a:r>
              <a:rPr lang="en-US" sz="2800" dirty="0">
                <a:solidFill>
                  <a:srgbClr val="3D2E50"/>
                </a:solidFill>
                <a:latin typeface="思源黑体-思源黑体-Regular" pitchFamily="34" charset="0"/>
                <a:ea typeface="思源黑体-思源黑体-Regular" pitchFamily="34" charset="-122"/>
              </a:rPr>
              <a:t>Tn &lt;= Ln</a:t>
            </a:r>
          </a:p>
          <a:p>
            <a:pPr marL="914400" indent="-914400" algn="l">
              <a:lnSpc>
                <a:spcPts val="5800"/>
              </a:lnSpc>
              <a:buAutoNum type="arabicParenR"/>
            </a:pPr>
            <a:r>
              <a:rPr lang="en-US" sz="2800" dirty="0" err="1">
                <a:solidFill>
                  <a:srgbClr val="3D2E50"/>
                </a:solidFill>
                <a:latin typeface="思源黑体-思源黑体-Regular" pitchFamily="34" charset="0"/>
                <a:ea typeface="思源黑体-思源黑体-Regular" pitchFamily="34" charset="-122"/>
              </a:rPr>
              <a:t>Dist</a:t>
            </a:r>
            <a:r>
              <a:rPr lang="en-US" sz="2800" dirty="0">
                <a:solidFill>
                  <a:srgbClr val="3D2E50"/>
                </a:solidFill>
                <a:latin typeface="思源黑体-思源黑体-Regular" pitchFamily="34" charset="0"/>
                <a:ea typeface="思源黑体-思源黑体-Regular" pitchFamily="34" charset="-122"/>
              </a:rPr>
              <a:t>(Tn,10)+</a:t>
            </a:r>
            <a:r>
              <a:rPr lang="en-US" sz="2800" dirty="0" err="1">
                <a:solidFill>
                  <a:srgbClr val="3D2E50"/>
                </a:solidFill>
                <a:latin typeface="思源黑体-思源黑体-Regular" pitchFamily="34" charset="0"/>
                <a:ea typeface="思源黑体-思源黑体-Regular" pitchFamily="34" charset="-122"/>
              </a:rPr>
              <a:t>Dist</a:t>
            </a:r>
            <a:r>
              <a:rPr lang="en-US" sz="2800" dirty="0">
                <a:solidFill>
                  <a:srgbClr val="3D2E50"/>
                </a:solidFill>
                <a:latin typeface="思源黑体-思源黑体-Regular" pitchFamily="34" charset="0"/>
                <a:ea typeface="思源黑体-思源黑体-Regular" pitchFamily="34" charset="-122"/>
              </a:rPr>
              <a:t>(10,11)+</a:t>
            </a:r>
            <a:r>
              <a:rPr lang="en-US" sz="2800" dirty="0" err="1">
                <a:solidFill>
                  <a:srgbClr val="3D2E50"/>
                </a:solidFill>
                <a:latin typeface="思源黑体-思源黑体-Regular" pitchFamily="34" charset="0"/>
                <a:ea typeface="思源黑体-思源黑体-Regular" pitchFamily="34" charset="-122"/>
              </a:rPr>
              <a:t>Dist</a:t>
            </a:r>
            <a:r>
              <a:rPr lang="en-US" sz="2800" dirty="0">
                <a:solidFill>
                  <a:srgbClr val="3D2E50"/>
                </a:solidFill>
                <a:latin typeface="思源黑体-思源黑体-Regular" pitchFamily="34" charset="0"/>
                <a:ea typeface="思源黑体-思源黑体-Regular" pitchFamily="34" charset="-122"/>
              </a:rPr>
              <a:t>(11,Ln) &lt;= </a:t>
            </a:r>
            <a:r>
              <a:rPr lang="en-US" sz="2800" dirty="0" err="1">
                <a:solidFill>
                  <a:srgbClr val="3D2E50"/>
                </a:solidFill>
                <a:latin typeface="思源黑体-思源黑体-Regular" pitchFamily="34" charset="0"/>
                <a:ea typeface="思源黑体-思源黑体-Regular" pitchFamily="34" charset="-122"/>
              </a:rPr>
              <a:t>Battery_m</a:t>
            </a:r>
            <a:r>
              <a:rPr lang="en-US" sz="2800" dirty="0">
                <a:solidFill>
                  <a:srgbClr val="3D2E50"/>
                </a:solidFill>
                <a:latin typeface="思源黑体-思源黑体-Regular" pitchFamily="34" charset="0"/>
                <a:ea typeface="思源黑体-思源黑体-Regular" pitchFamily="34" charset="-122"/>
              </a:rPr>
              <a:t>(w)</a:t>
            </a:r>
            <a:endParaRPr lang="en-US" sz="2800" dirty="0"/>
          </a:p>
        </p:txBody>
      </p:sp>
      <p:sp>
        <p:nvSpPr>
          <p:cNvPr id="10" name="Text 1">
            <a:extLst>
              <a:ext uri="{FF2B5EF4-FFF2-40B4-BE49-F238E27FC236}">
                <a16:creationId xmlns:a16="http://schemas.microsoft.com/office/drawing/2014/main" id="{75DC1081-38C5-41F6-B875-5A27F1B52E5E}"/>
              </a:ext>
            </a:extLst>
          </p:cNvPr>
          <p:cNvSpPr/>
          <p:nvPr/>
        </p:nvSpPr>
        <p:spPr>
          <a:xfrm>
            <a:off x="822960" y="3938174"/>
            <a:ext cx="12984480" cy="740664"/>
          </a:xfrm>
          <a:prstGeom prst="rect">
            <a:avLst/>
          </a:prstGeom>
          <a:noFill/>
          <a:ln/>
        </p:spPr>
        <p:txBody>
          <a:bodyPr wrap="none" lIns="0" tIns="0" rIns="0" bIns="0" rtlCol="0" anchor="ctr"/>
          <a:lstStyle/>
          <a:p>
            <a:pPr marL="0" indent="0" algn="l">
              <a:lnSpc>
                <a:spcPts val="5800"/>
              </a:lnSpc>
              <a:buNone/>
            </a:pPr>
            <a:endParaRPr lang="en-US" sz="2800" dirty="0">
              <a:solidFill>
                <a:srgbClr val="3D2E50"/>
              </a:solidFill>
              <a:latin typeface="思源黑体-思源黑体-Regular" pitchFamily="34" charset="0"/>
              <a:ea typeface="思源黑体-思源黑体-Regular" pitchFamily="34" charset="-122"/>
            </a:endParaRPr>
          </a:p>
          <a:p>
            <a:pPr marL="0" indent="0" algn="l">
              <a:lnSpc>
                <a:spcPts val="5800"/>
              </a:lnSpc>
              <a:buNone/>
            </a:pPr>
            <a:r>
              <a:rPr lang="en-US" sz="2800" dirty="0">
                <a:solidFill>
                  <a:srgbClr val="3D2E50"/>
                </a:solidFill>
                <a:latin typeface="思源黑体-思源黑体-Regular" pitchFamily="34" charset="0"/>
                <a:ea typeface="思源黑体-思源黑体-Regular" pitchFamily="34" charset="-122"/>
              </a:rPr>
              <a:t>Find Distance Each Segment, </a:t>
            </a:r>
          </a:p>
          <a:p>
            <a:pPr marL="0" indent="0" algn="l">
              <a:lnSpc>
                <a:spcPts val="5800"/>
              </a:lnSpc>
              <a:buNone/>
            </a:pPr>
            <a:endParaRPr lang="en-US" sz="2800" dirty="0">
              <a:solidFill>
                <a:srgbClr val="3D2E50"/>
              </a:solidFill>
              <a:latin typeface="思源黑体-思源黑体-Regular" pitchFamily="34" charset="0"/>
              <a:ea typeface="思源黑体-思源黑体-Regular" pitchFamily="34" charset="-122"/>
            </a:endParaRPr>
          </a:p>
          <a:p>
            <a:pPr algn="l">
              <a:lnSpc>
                <a:spcPts val="5800"/>
              </a:lnSpc>
            </a:pPr>
            <a:endParaRPr lang="en-US" sz="3600" dirty="0">
              <a:solidFill>
                <a:srgbClr val="3D2E50"/>
              </a:solidFill>
              <a:latin typeface="思源黑体-思源黑体-Regular" pitchFamily="34" charset="0"/>
              <a:ea typeface="思源黑体-思源黑体-Regular" pitchFamily="34" charset="-122"/>
            </a:endParaRPr>
          </a:p>
        </p:txBody>
      </p:sp>
      <p:sp>
        <p:nvSpPr>
          <p:cNvPr id="4" name="TextBox 3">
            <a:extLst>
              <a:ext uri="{FF2B5EF4-FFF2-40B4-BE49-F238E27FC236}">
                <a16:creationId xmlns:a16="http://schemas.microsoft.com/office/drawing/2014/main" id="{0C87937B-2C90-D075-7FBE-F2BD8E592DB7}"/>
              </a:ext>
            </a:extLst>
          </p:cNvPr>
          <p:cNvSpPr txBox="1"/>
          <p:nvPr/>
        </p:nvSpPr>
        <p:spPr>
          <a:xfrm>
            <a:off x="822960" y="4487685"/>
            <a:ext cx="13405104" cy="3046988"/>
          </a:xfrm>
          <a:prstGeom prst="rect">
            <a:avLst/>
          </a:prstGeom>
          <a:noFill/>
        </p:spPr>
        <p:txBody>
          <a:bodyPr wrap="square" rtlCol="0">
            <a:spAutoFit/>
          </a:bodyPr>
          <a:lstStyle/>
          <a:p>
            <a:r>
              <a:rPr lang="en-IN" sz="2400" b="1" dirty="0">
                <a:solidFill>
                  <a:srgbClr val="34164A"/>
                </a:solidFill>
              </a:rPr>
              <a:t>Phase 1: </a:t>
            </a:r>
            <a:r>
              <a:rPr lang="en-IN" sz="2400" dirty="0">
                <a:solidFill>
                  <a:srgbClr val="34164A"/>
                </a:solidFill>
              </a:rPr>
              <a:t>Segment Distance Analysis &amp; Selection</a:t>
            </a:r>
          </a:p>
          <a:p>
            <a:r>
              <a:rPr lang="en-IN" sz="2400" b="1" dirty="0">
                <a:solidFill>
                  <a:srgbClr val="34164A"/>
                </a:solidFill>
              </a:rPr>
              <a:t>Step 1</a:t>
            </a:r>
            <a:r>
              <a:rPr lang="en-IN" sz="2400" dirty="0">
                <a:solidFill>
                  <a:srgbClr val="34164A"/>
                </a:solidFill>
              </a:rPr>
              <a:t>: Calculate All Segment Distances</a:t>
            </a:r>
          </a:p>
          <a:p>
            <a:r>
              <a:rPr lang="en-IN" sz="2400" dirty="0">
                <a:solidFill>
                  <a:srgbClr val="34164A"/>
                </a:solidFill>
              </a:rPr>
              <a:t>	Compute distance matrix between takeoff segments</a:t>
            </a:r>
          </a:p>
          <a:p>
            <a:r>
              <a:rPr lang="en-IN" sz="2400" dirty="0">
                <a:solidFill>
                  <a:srgbClr val="34164A"/>
                </a:solidFill>
              </a:rPr>
              <a:t> 	(T1, T2, T3, T4) and landing segments (L1, L2, L3, L4)</a:t>
            </a:r>
          </a:p>
          <a:p>
            <a:r>
              <a:rPr lang="en-IN" sz="2400" b="1" dirty="0">
                <a:solidFill>
                  <a:srgbClr val="34164A"/>
                </a:solidFill>
              </a:rPr>
              <a:t>Calculate</a:t>
            </a:r>
            <a:r>
              <a:rPr lang="en-IN" sz="2400" dirty="0">
                <a:solidFill>
                  <a:srgbClr val="34164A"/>
                </a:solidFill>
              </a:rPr>
              <a:t>: D(T1,L1), D(T1,L2), D(T1,L3), D(T1,L4),D(T2,L2), D(T2,L3), D(T2,L4), D(T3,L3), D(T3,L4), D(T4,L4)</a:t>
            </a:r>
          </a:p>
          <a:p>
            <a:r>
              <a:rPr lang="en-IN" sz="2400" b="1" dirty="0">
                <a:solidFill>
                  <a:srgbClr val="34164A"/>
                </a:solidFill>
              </a:rPr>
              <a:t>Step 2</a:t>
            </a:r>
            <a:r>
              <a:rPr lang="en-IN" sz="2400" dirty="0">
                <a:solidFill>
                  <a:srgbClr val="34164A"/>
                </a:solidFill>
              </a:rPr>
              <a:t>: Sort and Select Optimal Segment Pair Sort all distances in ascending order</a:t>
            </a:r>
          </a:p>
          <a:p>
            <a:r>
              <a:rPr lang="en-IN" sz="2400" dirty="0">
                <a:solidFill>
                  <a:srgbClr val="34164A"/>
                </a:solidFill>
              </a:rPr>
              <a:t>	Select the shortest distance pair: d[5, T2, L3]</a:t>
            </a:r>
          </a:p>
          <a:p>
            <a:r>
              <a:rPr lang="en-IN" sz="2400" dirty="0">
                <a:solidFill>
                  <a:srgbClr val="34164A"/>
                </a:solidFill>
              </a:rPr>
              <a:t>	This gives us the takeoff segment T2 and landing segment L3 for optimization</a:t>
            </a:r>
          </a:p>
        </p:txBody>
      </p:sp>
      <p:sp>
        <p:nvSpPr>
          <p:cNvPr id="6" name="Right Triangle 5">
            <a:extLst>
              <a:ext uri="{FF2B5EF4-FFF2-40B4-BE49-F238E27FC236}">
                <a16:creationId xmlns:a16="http://schemas.microsoft.com/office/drawing/2014/main" id="{192E8270-676C-EDF5-375B-5BE4F2FC6821}"/>
              </a:ext>
            </a:extLst>
          </p:cNvPr>
          <p:cNvSpPr/>
          <p:nvPr/>
        </p:nvSpPr>
        <p:spPr>
          <a:xfrm flipH="1">
            <a:off x="13670280"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18</a:t>
            </a:r>
          </a:p>
        </p:txBody>
      </p:sp>
    </p:spTree>
    <p:extLst>
      <p:ext uri="{BB962C8B-B14F-4D97-AF65-F5344CB8AC3E}">
        <p14:creationId xmlns:p14="http://schemas.microsoft.com/office/powerpoint/2010/main" val="273033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9144" y="0"/>
            <a:ext cx="14630400" cy="8330184"/>
          </a:xfrm>
          <a:prstGeom prst="rect">
            <a:avLst/>
          </a:prstGeom>
        </p:spPr>
      </p:pic>
      <p:sp>
        <p:nvSpPr>
          <p:cNvPr id="5" name="Text 1"/>
          <p:cNvSpPr/>
          <p:nvPr/>
        </p:nvSpPr>
        <p:spPr>
          <a:xfrm>
            <a:off x="347472" y="16032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3D2E50"/>
                </a:solidFill>
                <a:latin typeface="思源黑体-思源黑体-Regular" pitchFamily="34" charset="0"/>
                <a:ea typeface="思源黑体-思源黑体-Regular" pitchFamily="34" charset="-122"/>
                <a:cs typeface="思源黑体-思源黑体-Regular" pitchFamily="34" charset="-120"/>
              </a:rPr>
              <a:t>How to find drone takeoff and landing point?</a:t>
            </a:r>
            <a:endParaRPr lang="en-US" sz="464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1">
            <a:extLst>
              <a:ext uri="{FF2B5EF4-FFF2-40B4-BE49-F238E27FC236}">
                <a16:creationId xmlns:a16="http://schemas.microsoft.com/office/drawing/2014/main" id="{A7B13CAA-8AB9-43E7-B0FA-B0111104197F}"/>
              </a:ext>
            </a:extLst>
          </p:cNvPr>
          <p:cNvSpPr/>
          <p:nvPr/>
        </p:nvSpPr>
        <p:spPr>
          <a:xfrm>
            <a:off x="832104" y="3176016"/>
            <a:ext cx="12984480" cy="740664"/>
          </a:xfrm>
          <a:prstGeom prst="rect">
            <a:avLst/>
          </a:prstGeom>
          <a:noFill/>
          <a:ln/>
        </p:spPr>
        <p:txBody>
          <a:bodyPr wrap="none" lIns="0" tIns="0" rIns="0" bIns="0" rtlCol="0" anchor="ctr"/>
          <a:lstStyle/>
          <a:p>
            <a:pPr marL="0" indent="0" algn="l">
              <a:lnSpc>
                <a:spcPts val="5800"/>
              </a:lnSpc>
              <a:buNone/>
            </a:pPr>
            <a:endParaRPr lang="en-US" sz="2400" dirty="0">
              <a:solidFill>
                <a:srgbClr val="3D2E50"/>
              </a:solidFill>
              <a:latin typeface="Arial" panose="020B0604020202020204" pitchFamily="34" charset="0"/>
              <a:ea typeface="思源黑体-思源黑体-Regular" pitchFamily="34" charset="-122"/>
              <a:cs typeface="Arial" panose="020B0604020202020204" pitchFamily="34" charset="0"/>
            </a:endParaRPr>
          </a:p>
          <a:p>
            <a:pPr marL="0" indent="0" algn="l">
              <a:lnSpc>
                <a:spcPts val="5800"/>
              </a:lnSpc>
              <a:buNone/>
            </a:pPr>
            <a:endParaRPr lang="en-US" sz="4640" dirty="0"/>
          </a:p>
        </p:txBody>
      </p:sp>
      <p:sp>
        <p:nvSpPr>
          <p:cNvPr id="11" name="Text 1">
            <a:extLst>
              <a:ext uri="{FF2B5EF4-FFF2-40B4-BE49-F238E27FC236}">
                <a16:creationId xmlns:a16="http://schemas.microsoft.com/office/drawing/2014/main" id="{3ECC7811-A374-49C0-BE15-8F901564D2CC}"/>
              </a:ext>
            </a:extLst>
          </p:cNvPr>
          <p:cNvSpPr/>
          <p:nvPr/>
        </p:nvSpPr>
        <p:spPr>
          <a:xfrm>
            <a:off x="813816" y="3342132"/>
            <a:ext cx="12984480" cy="740664"/>
          </a:xfrm>
          <a:prstGeom prst="rect">
            <a:avLst/>
          </a:prstGeom>
          <a:noFill/>
          <a:ln/>
        </p:spPr>
        <p:txBody>
          <a:bodyPr wrap="none" lIns="0" tIns="0" rIns="0" bIns="0" rtlCol="0" anchor="ctr"/>
          <a:lstStyle/>
          <a:p>
            <a:pPr marL="514350" indent="-514350" algn="l">
              <a:lnSpc>
                <a:spcPts val="5800"/>
              </a:lnSpc>
              <a:buFont typeface="+mj-lt"/>
              <a:buAutoNum type="alphaLcParenR"/>
            </a:pPr>
            <a:endParaRPr lang="en-US" sz="2800" dirty="0"/>
          </a:p>
        </p:txBody>
      </p:sp>
      <p:sp>
        <p:nvSpPr>
          <p:cNvPr id="4" name="TextBox 3">
            <a:extLst>
              <a:ext uri="{FF2B5EF4-FFF2-40B4-BE49-F238E27FC236}">
                <a16:creationId xmlns:a16="http://schemas.microsoft.com/office/drawing/2014/main" id="{7D346BB3-4261-9C57-D706-4F240253B592}"/>
              </a:ext>
            </a:extLst>
          </p:cNvPr>
          <p:cNvSpPr txBox="1"/>
          <p:nvPr/>
        </p:nvSpPr>
        <p:spPr>
          <a:xfrm>
            <a:off x="347472" y="961445"/>
            <a:ext cx="14630400" cy="5693866"/>
          </a:xfrm>
          <a:prstGeom prst="rect">
            <a:avLst/>
          </a:prstGeom>
          <a:noFill/>
        </p:spPr>
        <p:txBody>
          <a:bodyPr wrap="square" rtlCol="0">
            <a:spAutoFit/>
          </a:bodyPr>
          <a:lstStyle/>
          <a:p>
            <a:r>
              <a:rPr lang="en-IN" sz="2800" b="1" dirty="0">
                <a:solidFill>
                  <a:srgbClr val="34164A"/>
                </a:solidFill>
              </a:rPr>
              <a:t>Phase 2: </a:t>
            </a:r>
            <a:r>
              <a:rPr lang="en-IN" sz="2800" dirty="0" err="1">
                <a:solidFill>
                  <a:srgbClr val="34164A"/>
                </a:solidFill>
              </a:rPr>
              <a:t>Scipy.optimize.minimize</a:t>
            </a:r>
            <a:r>
              <a:rPr lang="en-IN" sz="2800" dirty="0">
                <a:solidFill>
                  <a:srgbClr val="34164A"/>
                </a:solidFill>
              </a:rPr>
              <a:t> - Continuous Optimization</a:t>
            </a:r>
          </a:p>
          <a:p>
            <a:r>
              <a:rPr lang="en-IN" sz="2800" b="1" dirty="0">
                <a:solidFill>
                  <a:srgbClr val="34164A"/>
                </a:solidFill>
              </a:rPr>
              <a:t>Step 3: </a:t>
            </a:r>
            <a:r>
              <a:rPr lang="en-IN" sz="2800" dirty="0">
                <a:solidFill>
                  <a:srgbClr val="34164A"/>
                </a:solidFill>
              </a:rPr>
              <a:t>Parameter Space Definition</a:t>
            </a:r>
          </a:p>
          <a:p>
            <a:r>
              <a:rPr lang="en-IN" sz="2800" dirty="0">
                <a:solidFill>
                  <a:srgbClr val="34164A"/>
                </a:solidFill>
              </a:rPr>
              <a:t>	</a:t>
            </a:r>
            <a:r>
              <a:rPr lang="en-IN" sz="2800" b="1" dirty="0">
                <a:solidFill>
                  <a:srgbClr val="34164A"/>
                </a:solidFill>
              </a:rPr>
              <a:t>T2 segment: </a:t>
            </a:r>
            <a:r>
              <a:rPr lang="en-IN" sz="2800" dirty="0">
                <a:solidFill>
                  <a:srgbClr val="34164A"/>
                </a:solidFill>
              </a:rPr>
              <a:t>Parameterize from last coordinate to first coordinate (reverse direction)</a:t>
            </a:r>
          </a:p>
          <a:p>
            <a:r>
              <a:rPr lang="en-IN" sz="2800" dirty="0">
                <a:solidFill>
                  <a:srgbClr val="34164A"/>
                </a:solidFill>
              </a:rPr>
              <a:t>	</a:t>
            </a:r>
            <a:r>
              <a:rPr lang="en-IN" sz="2800" b="1" dirty="0">
                <a:solidFill>
                  <a:srgbClr val="34164A"/>
                </a:solidFill>
              </a:rPr>
              <a:t>L3 segment: </a:t>
            </a:r>
            <a:r>
              <a:rPr lang="en-IN" sz="2800" dirty="0">
                <a:solidFill>
                  <a:srgbClr val="34164A"/>
                </a:solidFill>
              </a:rPr>
              <a:t>Parameterize from first coordinate to last coordinate (</a:t>
            </a:r>
            <a:r>
              <a:rPr lang="en-IN" sz="2800" dirty="0" err="1">
                <a:solidFill>
                  <a:srgbClr val="34164A"/>
                </a:solidFill>
              </a:rPr>
              <a:t>forwarddirection</a:t>
            </a:r>
            <a:r>
              <a:rPr lang="en-IN" sz="2800" dirty="0">
                <a:solidFill>
                  <a:srgbClr val="34164A"/>
                </a:solidFill>
              </a:rPr>
              <a:t>)Search 	space: T2 ∈ [0,1], L3 ∈ [0,1]</a:t>
            </a:r>
          </a:p>
          <a:p>
            <a:r>
              <a:rPr lang="en-IN" sz="2800" b="1" dirty="0">
                <a:solidFill>
                  <a:srgbClr val="34164A"/>
                </a:solidFill>
              </a:rPr>
              <a:t>Step 4</a:t>
            </a:r>
            <a:r>
              <a:rPr lang="en-IN" sz="2800" dirty="0">
                <a:solidFill>
                  <a:srgbClr val="34164A"/>
                </a:solidFill>
              </a:rPr>
              <a:t>: Iterative Optimization </a:t>
            </a:r>
            <a:r>
              <a:rPr lang="en-IN" sz="2800" dirty="0" err="1">
                <a:solidFill>
                  <a:srgbClr val="34164A"/>
                </a:solidFill>
              </a:rPr>
              <a:t>ProcessIterations</a:t>
            </a:r>
            <a:r>
              <a:rPr lang="en-IN" sz="2800" dirty="0">
                <a:solidFill>
                  <a:srgbClr val="34164A"/>
                </a:solidFill>
              </a:rPr>
              <a:t>: 50-100 per </a:t>
            </a:r>
            <a:r>
              <a:rPr lang="en-IN" sz="2800" dirty="0" err="1">
                <a:solidFill>
                  <a:srgbClr val="34164A"/>
                </a:solidFill>
              </a:rPr>
              <a:t>combinationTotal</a:t>
            </a:r>
            <a:r>
              <a:rPr lang="en-IN" sz="2800" dirty="0">
                <a:solidFill>
                  <a:srgbClr val="34164A"/>
                </a:solidFill>
              </a:rPr>
              <a:t> </a:t>
            </a:r>
          </a:p>
          <a:p>
            <a:r>
              <a:rPr lang="en-IN" sz="2800" dirty="0">
                <a:solidFill>
                  <a:srgbClr val="34164A"/>
                </a:solidFill>
              </a:rPr>
              <a:t>	</a:t>
            </a:r>
            <a:r>
              <a:rPr lang="en-IN" sz="2800" b="1" dirty="0">
                <a:solidFill>
                  <a:srgbClr val="34164A"/>
                </a:solidFill>
              </a:rPr>
              <a:t>Function Evaluations: </a:t>
            </a:r>
            <a:r>
              <a:rPr lang="en-IN" sz="2800" dirty="0">
                <a:solidFill>
                  <a:srgbClr val="34164A"/>
                </a:solidFill>
              </a:rPr>
              <a:t>1250-2500</a:t>
            </a:r>
          </a:p>
          <a:p>
            <a:r>
              <a:rPr lang="en-IN" sz="2800" b="1" dirty="0">
                <a:solidFill>
                  <a:srgbClr val="34164A"/>
                </a:solidFill>
              </a:rPr>
              <a:t>	Objective Function: </a:t>
            </a:r>
            <a:r>
              <a:rPr lang="en-IN" sz="2800" dirty="0">
                <a:solidFill>
                  <a:srgbClr val="34164A"/>
                </a:solidFill>
              </a:rPr>
              <a:t>Minimize synchronization score</a:t>
            </a:r>
          </a:p>
          <a:p>
            <a:r>
              <a:rPr lang="en-IN" sz="2800" b="1" dirty="0">
                <a:solidFill>
                  <a:srgbClr val="34164A"/>
                </a:solidFill>
              </a:rPr>
              <a:t>Sample Optimization Progress:</a:t>
            </a:r>
          </a:p>
          <a:p>
            <a:r>
              <a:rPr lang="en-IN" sz="2800" b="1" dirty="0">
                <a:solidFill>
                  <a:srgbClr val="34164A"/>
                </a:solidFill>
              </a:rPr>
              <a:t>	Try 1: </a:t>
            </a:r>
            <a:r>
              <a:rPr lang="en-IN" sz="2800" dirty="0">
                <a:solidFill>
                  <a:srgbClr val="34164A"/>
                </a:solidFill>
              </a:rPr>
              <a:t>T2=0.2, L3=0.8 → Score: 25.3</a:t>
            </a:r>
          </a:p>
          <a:p>
            <a:r>
              <a:rPr lang="en-IN" sz="2800" dirty="0">
                <a:solidFill>
                  <a:srgbClr val="34164A"/>
                </a:solidFill>
              </a:rPr>
              <a:t>	</a:t>
            </a:r>
            <a:r>
              <a:rPr lang="en-IN" sz="2800" b="1" dirty="0">
                <a:solidFill>
                  <a:srgbClr val="34164A"/>
                </a:solidFill>
              </a:rPr>
              <a:t>Try2: </a:t>
            </a:r>
            <a:r>
              <a:rPr lang="en-IN" sz="2800" dirty="0">
                <a:solidFill>
                  <a:srgbClr val="34164A"/>
                </a:solidFill>
              </a:rPr>
              <a:t>T2=0.23, L3=0.79 → Score: 25.1 ✓ (Better!)</a:t>
            </a:r>
          </a:p>
          <a:p>
            <a:pPr lvl="2"/>
            <a:r>
              <a:rPr lang="en-IN" sz="2800" b="1" dirty="0">
                <a:solidFill>
                  <a:srgbClr val="34164A"/>
                </a:solidFill>
              </a:rPr>
              <a:t>Try 3: </a:t>
            </a:r>
            <a:r>
              <a:rPr lang="en-IN" sz="2800" dirty="0">
                <a:solidFill>
                  <a:srgbClr val="34164A"/>
                </a:solidFill>
              </a:rPr>
              <a:t>T2=0.26, L3=0.78 → Score: 25.4 ❌ (Worse)</a:t>
            </a:r>
          </a:p>
          <a:p>
            <a:pPr lvl="2"/>
            <a:r>
              <a:rPr lang="en-US" sz="2800" dirty="0">
                <a:solidFill>
                  <a:srgbClr val="34164A"/>
                </a:solidFill>
              </a:rPr>
              <a:t>...</a:t>
            </a:r>
            <a:r>
              <a:rPr lang="en-US" sz="2800" b="1" dirty="0">
                <a:solidFill>
                  <a:srgbClr val="34164A"/>
                </a:solidFill>
              </a:rPr>
              <a:t>Try 87</a:t>
            </a:r>
            <a:r>
              <a:rPr lang="en-US" sz="2800" dirty="0">
                <a:solidFill>
                  <a:srgbClr val="34164A"/>
                </a:solidFill>
              </a:rPr>
              <a:t>: T2=0.314, L3=0.703 → Score: 18.2 ✓ (Best so far!)</a:t>
            </a:r>
          </a:p>
        </p:txBody>
      </p:sp>
      <p:sp>
        <p:nvSpPr>
          <p:cNvPr id="6" name="TextBox 5">
            <a:extLst>
              <a:ext uri="{FF2B5EF4-FFF2-40B4-BE49-F238E27FC236}">
                <a16:creationId xmlns:a16="http://schemas.microsoft.com/office/drawing/2014/main" id="{92E9BA0E-6304-976D-1EAC-B115C44028C8}"/>
              </a:ext>
            </a:extLst>
          </p:cNvPr>
          <p:cNvSpPr txBox="1"/>
          <p:nvPr/>
        </p:nvSpPr>
        <p:spPr>
          <a:xfrm>
            <a:off x="347472" y="6517904"/>
            <a:ext cx="13697712" cy="1569660"/>
          </a:xfrm>
          <a:prstGeom prst="rect">
            <a:avLst/>
          </a:prstGeom>
          <a:noFill/>
        </p:spPr>
        <p:txBody>
          <a:bodyPr wrap="square" rtlCol="0">
            <a:spAutoFit/>
          </a:bodyPr>
          <a:lstStyle/>
          <a:p>
            <a:r>
              <a:rPr lang="en-IN" sz="2400" b="1" dirty="0">
                <a:solidFill>
                  <a:srgbClr val="34164A"/>
                </a:solidFill>
              </a:rPr>
              <a:t>Step 5: </a:t>
            </a:r>
            <a:r>
              <a:rPr lang="en-IN" sz="2400" dirty="0">
                <a:solidFill>
                  <a:srgbClr val="34164A"/>
                </a:solidFill>
              </a:rPr>
              <a:t>Segment </a:t>
            </a:r>
            <a:r>
              <a:rPr lang="en-IN" sz="2400" dirty="0" err="1">
                <a:solidFill>
                  <a:srgbClr val="34164A"/>
                </a:solidFill>
              </a:rPr>
              <a:t>DiscretizationDiscretize</a:t>
            </a:r>
            <a:r>
              <a:rPr lang="en-IN" sz="2400" dirty="0">
                <a:solidFill>
                  <a:srgbClr val="34164A"/>
                </a:solidFill>
              </a:rPr>
              <a:t> </a:t>
            </a:r>
          </a:p>
          <a:p>
            <a:r>
              <a:rPr lang="en-IN" sz="2400" dirty="0">
                <a:solidFill>
                  <a:srgbClr val="34164A"/>
                </a:solidFill>
              </a:rPr>
              <a:t>	T2 segment around optimal continuous </a:t>
            </a:r>
            <a:r>
              <a:rPr lang="en-IN" sz="2400" dirty="0" err="1">
                <a:solidFill>
                  <a:srgbClr val="34164A"/>
                </a:solidFill>
              </a:rPr>
              <a:t>solutionDiscretize</a:t>
            </a:r>
            <a:r>
              <a:rPr lang="en-IN" sz="2400" dirty="0">
                <a:solidFill>
                  <a:srgbClr val="34164A"/>
                </a:solidFill>
              </a:rPr>
              <a:t> </a:t>
            </a:r>
          </a:p>
          <a:p>
            <a:r>
              <a:rPr lang="en-IN" sz="2400" dirty="0">
                <a:solidFill>
                  <a:srgbClr val="34164A"/>
                </a:solidFill>
              </a:rPr>
              <a:t>	L3 segment around optimal continuous </a:t>
            </a:r>
            <a:r>
              <a:rPr lang="en-IN" sz="2400" dirty="0" err="1">
                <a:solidFill>
                  <a:srgbClr val="34164A"/>
                </a:solidFill>
              </a:rPr>
              <a:t>solutionCreate</a:t>
            </a:r>
            <a:r>
              <a:rPr lang="en-IN" sz="2400" dirty="0">
                <a:solidFill>
                  <a:srgbClr val="34164A"/>
                </a:solidFill>
              </a:rPr>
              <a:t> </a:t>
            </a:r>
          </a:p>
          <a:p>
            <a:r>
              <a:rPr lang="en-IN" sz="2400" dirty="0">
                <a:solidFill>
                  <a:srgbClr val="34164A"/>
                </a:solidFill>
              </a:rPr>
              <a:t>	discrete point sets: Xi ∈ T2_discretized, Yi ∈ L3_discretized</a:t>
            </a:r>
          </a:p>
        </p:txBody>
      </p:sp>
      <p:sp>
        <p:nvSpPr>
          <p:cNvPr id="9" name="Right Triangle 8">
            <a:extLst>
              <a:ext uri="{FF2B5EF4-FFF2-40B4-BE49-F238E27FC236}">
                <a16:creationId xmlns:a16="http://schemas.microsoft.com/office/drawing/2014/main" id="{7AE9C952-F323-18E2-7770-4F1D02196BC3}"/>
              </a:ext>
            </a:extLst>
          </p:cNvPr>
          <p:cNvSpPr/>
          <p:nvPr/>
        </p:nvSpPr>
        <p:spPr>
          <a:xfrm flipH="1">
            <a:off x="13679424"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19</a:t>
            </a:r>
          </a:p>
        </p:txBody>
      </p:sp>
    </p:spTree>
    <p:extLst>
      <p:ext uri="{BB962C8B-B14F-4D97-AF65-F5344CB8AC3E}">
        <p14:creationId xmlns:p14="http://schemas.microsoft.com/office/powerpoint/2010/main" val="7895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576072" y="278892"/>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3D2E50"/>
                </a:solidFill>
                <a:latin typeface="思源黑体-思源黑体-Regular" pitchFamily="34" charset="0"/>
                <a:ea typeface="思源黑体-思源黑体-Regular" pitchFamily="34" charset="-122"/>
                <a:cs typeface="思源黑体-思源黑体-Regular" pitchFamily="34" charset="-120"/>
              </a:rPr>
              <a:t>How to find drone takeoff and landing point?</a:t>
            </a:r>
            <a:endParaRPr lang="en-US" sz="464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1">
            <a:extLst>
              <a:ext uri="{FF2B5EF4-FFF2-40B4-BE49-F238E27FC236}">
                <a16:creationId xmlns:a16="http://schemas.microsoft.com/office/drawing/2014/main" id="{A7B13CAA-8AB9-43E7-B0FA-B0111104197F}"/>
              </a:ext>
            </a:extLst>
          </p:cNvPr>
          <p:cNvSpPr/>
          <p:nvPr/>
        </p:nvSpPr>
        <p:spPr>
          <a:xfrm>
            <a:off x="832104" y="3176016"/>
            <a:ext cx="12984480" cy="740664"/>
          </a:xfrm>
          <a:prstGeom prst="rect">
            <a:avLst/>
          </a:prstGeom>
          <a:noFill/>
          <a:ln/>
        </p:spPr>
        <p:txBody>
          <a:bodyPr wrap="none" lIns="0" tIns="0" rIns="0" bIns="0" rtlCol="0" anchor="ctr"/>
          <a:lstStyle/>
          <a:p>
            <a:pPr marL="0" indent="0" algn="l">
              <a:lnSpc>
                <a:spcPts val="5800"/>
              </a:lnSpc>
              <a:buNone/>
            </a:pPr>
            <a:endParaRPr lang="en-US" sz="2400" dirty="0">
              <a:solidFill>
                <a:srgbClr val="3D2E50"/>
              </a:solidFill>
              <a:latin typeface="Arial" panose="020B0604020202020204" pitchFamily="34" charset="0"/>
              <a:ea typeface="思源黑体-思源黑体-Regular" pitchFamily="34" charset="-122"/>
              <a:cs typeface="Arial" panose="020B0604020202020204" pitchFamily="34" charset="0"/>
            </a:endParaRPr>
          </a:p>
          <a:p>
            <a:pPr marL="0" indent="0" algn="l">
              <a:lnSpc>
                <a:spcPts val="5800"/>
              </a:lnSpc>
              <a:buNone/>
            </a:pPr>
            <a:endParaRPr lang="en-US" sz="4640" dirty="0"/>
          </a:p>
        </p:txBody>
      </p:sp>
      <p:sp>
        <p:nvSpPr>
          <p:cNvPr id="11" name="Text 1">
            <a:extLst>
              <a:ext uri="{FF2B5EF4-FFF2-40B4-BE49-F238E27FC236}">
                <a16:creationId xmlns:a16="http://schemas.microsoft.com/office/drawing/2014/main" id="{3ECC7811-A374-49C0-BE15-8F901564D2CC}"/>
              </a:ext>
            </a:extLst>
          </p:cNvPr>
          <p:cNvSpPr/>
          <p:nvPr/>
        </p:nvSpPr>
        <p:spPr>
          <a:xfrm>
            <a:off x="813816" y="3342132"/>
            <a:ext cx="12984480" cy="740664"/>
          </a:xfrm>
          <a:prstGeom prst="rect">
            <a:avLst/>
          </a:prstGeom>
          <a:noFill/>
          <a:ln/>
        </p:spPr>
        <p:txBody>
          <a:bodyPr wrap="none" lIns="0" tIns="0" rIns="0" bIns="0" rtlCol="0" anchor="ctr"/>
          <a:lstStyle/>
          <a:p>
            <a:pPr marL="514350" indent="-514350" algn="l">
              <a:lnSpc>
                <a:spcPts val="5800"/>
              </a:lnSpc>
              <a:buFont typeface="+mj-lt"/>
              <a:buAutoNum type="alphaLcParenR"/>
            </a:pPr>
            <a:endParaRPr lang="en-US" sz="2800" dirty="0"/>
          </a:p>
        </p:txBody>
      </p:sp>
      <p:sp>
        <p:nvSpPr>
          <p:cNvPr id="4" name="TextBox 3">
            <a:extLst>
              <a:ext uri="{FF2B5EF4-FFF2-40B4-BE49-F238E27FC236}">
                <a16:creationId xmlns:a16="http://schemas.microsoft.com/office/drawing/2014/main" id="{53E096BE-E90E-77FF-A057-1DEB05E57466}"/>
              </a:ext>
            </a:extLst>
          </p:cNvPr>
          <p:cNvSpPr txBox="1"/>
          <p:nvPr/>
        </p:nvSpPr>
        <p:spPr>
          <a:xfrm>
            <a:off x="347472" y="1243584"/>
            <a:ext cx="13917168" cy="6986528"/>
          </a:xfrm>
          <a:prstGeom prst="rect">
            <a:avLst/>
          </a:prstGeom>
          <a:noFill/>
        </p:spPr>
        <p:txBody>
          <a:bodyPr wrap="square" rtlCol="0">
            <a:spAutoFit/>
          </a:bodyPr>
          <a:lstStyle/>
          <a:p>
            <a:r>
              <a:rPr lang="en-IN" sz="2800" b="1" dirty="0">
                <a:solidFill>
                  <a:srgbClr val="34164A"/>
                </a:solidFill>
              </a:rPr>
              <a:t>Phase 3: </a:t>
            </a:r>
            <a:r>
              <a:rPr lang="en-IN" sz="2800" dirty="0">
                <a:solidFill>
                  <a:srgbClr val="34164A"/>
                </a:solidFill>
              </a:rPr>
              <a:t>PuLP Linear Integer Programming</a:t>
            </a:r>
          </a:p>
          <a:p>
            <a:r>
              <a:rPr lang="en-IN" sz="2800" b="1" dirty="0">
                <a:solidFill>
                  <a:srgbClr val="34164A"/>
                </a:solidFill>
              </a:rPr>
              <a:t>Step 6: </a:t>
            </a:r>
            <a:r>
              <a:rPr lang="en-IN" sz="2800" dirty="0">
                <a:solidFill>
                  <a:srgbClr val="34164A"/>
                </a:solidFill>
              </a:rPr>
              <a:t>Binary Variable Creation : Create binary variables </a:t>
            </a:r>
            <a:r>
              <a:rPr lang="en-IN" sz="2800" dirty="0" err="1">
                <a:solidFill>
                  <a:srgbClr val="34164A"/>
                </a:solidFill>
              </a:rPr>
              <a:t>Zxy</a:t>
            </a:r>
            <a:r>
              <a:rPr lang="en-IN" sz="2800" dirty="0">
                <a:solidFill>
                  <a:srgbClr val="34164A"/>
                </a:solidFill>
              </a:rPr>
              <a:t> for each point pair combination 	</a:t>
            </a:r>
            <a:r>
              <a:rPr lang="en-IN" sz="2800" dirty="0" err="1">
                <a:solidFill>
                  <a:srgbClr val="34164A"/>
                </a:solidFill>
              </a:rPr>
              <a:t>Zxy</a:t>
            </a:r>
            <a:r>
              <a:rPr lang="en-IN" sz="2800" dirty="0">
                <a:solidFill>
                  <a:srgbClr val="34164A"/>
                </a:solidFill>
              </a:rPr>
              <a:t> = 1 if point pair (Xi, Yi) is selected, 0 otherwise</a:t>
            </a:r>
          </a:p>
          <a:p>
            <a:r>
              <a:rPr lang="en-IN" sz="2800" b="1" dirty="0">
                <a:solidFill>
                  <a:srgbClr val="34164A"/>
                </a:solidFill>
              </a:rPr>
              <a:t>Step 7: </a:t>
            </a:r>
            <a:r>
              <a:rPr lang="en-IN" sz="2800" dirty="0">
                <a:solidFill>
                  <a:srgbClr val="34164A"/>
                </a:solidFill>
              </a:rPr>
              <a:t>Distance and Time Calculations For each point pair (Xi, Yi):</a:t>
            </a:r>
          </a:p>
          <a:p>
            <a:pPr lvl="2"/>
            <a:r>
              <a:rPr lang="en-IN" sz="2800" dirty="0">
                <a:solidFill>
                  <a:srgbClr val="34164A"/>
                </a:solidFill>
              </a:rPr>
              <a:t>d1 = D(Xi, node_10) - Distance from takeoff point to intermediate node</a:t>
            </a:r>
          </a:p>
          <a:p>
            <a:pPr lvl="2"/>
            <a:r>
              <a:rPr lang="en-IN" sz="2800" dirty="0">
                <a:solidFill>
                  <a:srgbClr val="34164A"/>
                </a:solidFill>
              </a:rPr>
              <a:t>d2 = D(node_10, node_11) - Constant distance between fixed nodes</a:t>
            </a:r>
          </a:p>
          <a:p>
            <a:pPr lvl="2"/>
            <a:r>
              <a:rPr lang="en-IN" sz="2800" dirty="0">
                <a:solidFill>
                  <a:srgbClr val="34164A"/>
                </a:solidFill>
              </a:rPr>
              <a:t>d3 = D(node_11, Yi) - Distance from intermediate node to landing point</a:t>
            </a:r>
          </a:p>
          <a:p>
            <a:pPr lvl="2"/>
            <a:r>
              <a:rPr lang="en-IN" sz="2800" dirty="0">
                <a:solidFill>
                  <a:srgbClr val="34164A"/>
                </a:solidFill>
              </a:rPr>
              <a:t>d4 = D(Xi, Yi) - Direct distance between takeoff and landing points</a:t>
            </a:r>
          </a:p>
          <a:p>
            <a:r>
              <a:rPr lang="en-IN" sz="2800" b="1" dirty="0">
                <a:solidFill>
                  <a:srgbClr val="34164A"/>
                </a:solidFill>
              </a:rPr>
              <a:t>Step 8: </a:t>
            </a:r>
            <a:r>
              <a:rPr lang="en-IN" sz="2800" dirty="0">
                <a:solidFill>
                  <a:srgbClr val="34164A"/>
                </a:solidFill>
              </a:rPr>
              <a:t>Time Synchronization Constraints </a:t>
            </a:r>
          </a:p>
          <a:p>
            <a:r>
              <a:rPr lang="en-IN" sz="2800" dirty="0">
                <a:solidFill>
                  <a:srgbClr val="34164A"/>
                </a:solidFill>
              </a:rPr>
              <a:t>	Drone Time Calculation:</a:t>
            </a:r>
          </a:p>
          <a:p>
            <a:r>
              <a:rPr lang="en-IN" sz="2800" dirty="0">
                <a:solidFill>
                  <a:srgbClr val="34164A"/>
                </a:solidFill>
              </a:rPr>
              <a:t>	</a:t>
            </a:r>
            <a:r>
              <a:rPr lang="it-IT" sz="2800" dirty="0">
                <a:solidFill>
                  <a:srgbClr val="34164A"/>
                </a:solidFill>
              </a:rPr>
              <a:t>Tdrone = (d1 + d2 + d3) / 1.5</a:t>
            </a:r>
          </a:p>
          <a:p>
            <a:r>
              <a:rPr lang="it-IT" sz="2800" dirty="0">
                <a:solidFill>
                  <a:srgbClr val="34164A"/>
                </a:solidFill>
              </a:rPr>
              <a:t>	Truck Time Calculation:</a:t>
            </a:r>
          </a:p>
          <a:p>
            <a:r>
              <a:rPr lang="en-IN" sz="2800" dirty="0">
                <a:solidFill>
                  <a:srgbClr val="34164A"/>
                </a:solidFill>
              </a:rPr>
              <a:t>	</a:t>
            </a:r>
            <a:r>
              <a:rPr lang="en-IN" sz="2800" dirty="0" err="1">
                <a:solidFill>
                  <a:srgbClr val="34164A"/>
                </a:solidFill>
              </a:rPr>
              <a:t>Ttruck</a:t>
            </a:r>
            <a:r>
              <a:rPr lang="en-IN" sz="2800" dirty="0">
                <a:solidFill>
                  <a:srgbClr val="34164A"/>
                </a:solidFill>
              </a:rPr>
              <a:t> = d4 / 1.0</a:t>
            </a:r>
          </a:p>
          <a:p>
            <a:r>
              <a:rPr lang="en-IN" sz="2800" dirty="0">
                <a:solidFill>
                  <a:srgbClr val="34164A"/>
                </a:solidFill>
              </a:rPr>
              <a:t>	Synchronization Constraint: ∑(</a:t>
            </a:r>
            <a:r>
              <a:rPr lang="en-IN" sz="2800" dirty="0" err="1">
                <a:solidFill>
                  <a:srgbClr val="34164A"/>
                </a:solidFill>
              </a:rPr>
              <a:t>x,y</a:t>
            </a:r>
            <a:r>
              <a:rPr lang="en-IN" sz="2800" dirty="0">
                <a:solidFill>
                  <a:srgbClr val="34164A"/>
                </a:solidFill>
              </a:rPr>
              <a:t>) </a:t>
            </a:r>
            <a:r>
              <a:rPr lang="en-IN" sz="2800" dirty="0" err="1">
                <a:solidFill>
                  <a:srgbClr val="34164A"/>
                </a:solidFill>
              </a:rPr>
              <a:t>Zxy</a:t>
            </a:r>
            <a:r>
              <a:rPr lang="en-IN" sz="2800" dirty="0">
                <a:solidFill>
                  <a:srgbClr val="34164A"/>
                </a:solidFill>
              </a:rPr>
              <a:t> · (</a:t>
            </a:r>
            <a:r>
              <a:rPr lang="en-IN" sz="2800" dirty="0" err="1">
                <a:solidFill>
                  <a:srgbClr val="34164A"/>
                </a:solidFill>
              </a:rPr>
              <a:t>Tdrone</a:t>
            </a:r>
            <a:r>
              <a:rPr lang="en-IN" sz="2800" dirty="0">
                <a:solidFill>
                  <a:srgbClr val="34164A"/>
                </a:solidFill>
              </a:rPr>
              <a:t> - </a:t>
            </a:r>
            <a:r>
              <a:rPr lang="en-IN" sz="2800" dirty="0" err="1">
                <a:solidFill>
                  <a:srgbClr val="34164A"/>
                </a:solidFill>
              </a:rPr>
              <a:t>Ttruck</a:t>
            </a:r>
            <a:r>
              <a:rPr lang="en-IN" sz="2800" dirty="0">
                <a:solidFill>
                  <a:srgbClr val="34164A"/>
                </a:solidFill>
              </a:rPr>
              <a:t>) = 0</a:t>
            </a:r>
          </a:p>
          <a:p>
            <a:r>
              <a:rPr lang="en-US" sz="2800" b="1" dirty="0">
                <a:solidFill>
                  <a:srgbClr val="34164A"/>
                </a:solidFill>
              </a:rPr>
              <a:t>Step 9: </a:t>
            </a:r>
            <a:r>
              <a:rPr lang="en-US" sz="2800" dirty="0">
                <a:solidFill>
                  <a:srgbClr val="34164A"/>
                </a:solidFill>
              </a:rPr>
              <a:t>Linear Programming Formulation</a:t>
            </a:r>
          </a:p>
          <a:p>
            <a:r>
              <a:rPr lang="en-US" sz="2800" dirty="0">
                <a:solidFill>
                  <a:srgbClr val="34164A"/>
                </a:solidFill>
              </a:rPr>
              <a:t>	Objective Function: minimize ∑(</a:t>
            </a:r>
            <a:r>
              <a:rPr lang="en-US" sz="2800" dirty="0" err="1">
                <a:solidFill>
                  <a:srgbClr val="34164A"/>
                </a:solidFill>
              </a:rPr>
              <a:t>x,y</a:t>
            </a:r>
            <a:r>
              <a:rPr lang="en-US" sz="2800" dirty="0">
                <a:solidFill>
                  <a:srgbClr val="34164A"/>
                </a:solidFill>
              </a:rPr>
              <a:t>) </a:t>
            </a:r>
            <a:r>
              <a:rPr lang="en-US" sz="2800" dirty="0" err="1">
                <a:solidFill>
                  <a:srgbClr val="34164A"/>
                </a:solidFill>
              </a:rPr>
              <a:t>Zxy</a:t>
            </a:r>
            <a:r>
              <a:rPr lang="en-US" sz="2800" dirty="0">
                <a:solidFill>
                  <a:srgbClr val="34164A"/>
                </a:solidFill>
              </a:rPr>
              <a:t> · </a:t>
            </a:r>
            <a:r>
              <a:rPr lang="en-US" sz="2800" dirty="0" err="1">
                <a:solidFill>
                  <a:srgbClr val="34164A"/>
                </a:solidFill>
              </a:rPr>
              <a:t>Tdrone</a:t>
            </a:r>
            <a:endParaRPr lang="en-IN" sz="2800" dirty="0">
              <a:solidFill>
                <a:srgbClr val="34164A"/>
              </a:solidFill>
            </a:endParaRPr>
          </a:p>
        </p:txBody>
      </p:sp>
      <p:sp>
        <p:nvSpPr>
          <p:cNvPr id="6" name="Right Triangle 5">
            <a:extLst>
              <a:ext uri="{FF2B5EF4-FFF2-40B4-BE49-F238E27FC236}">
                <a16:creationId xmlns:a16="http://schemas.microsoft.com/office/drawing/2014/main" id="{6144AB66-5D44-D150-3733-146452853EFF}"/>
              </a:ext>
            </a:extLst>
          </p:cNvPr>
          <p:cNvSpPr/>
          <p:nvPr/>
        </p:nvSpPr>
        <p:spPr>
          <a:xfrm flipH="1">
            <a:off x="13670280" y="751941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20</a:t>
            </a:r>
          </a:p>
        </p:txBody>
      </p:sp>
    </p:spTree>
    <p:extLst>
      <p:ext uri="{BB962C8B-B14F-4D97-AF65-F5344CB8AC3E}">
        <p14:creationId xmlns:p14="http://schemas.microsoft.com/office/powerpoint/2010/main" val="2170389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0" y="0"/>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800" dirty="0">
                <a:solidFill>
                  <a:srgbClr val="3D2E50"/>
                </a:solidFill>
                <a:latin typeface="思源黑体-思源黑体-Regular" pitchFamily="34" charset="0"/>
                <a:ea typeface="思源黑体-思源黑体-Regular" pitchFamily="34" charset="-122"/>
                <a:cs typeface="思源黑体-思源黑体-Regular" pitchFamily="34" charset="-120"/>
              </a:rPr>
              <a:t>How to find drone takeoff and landing point?</a:t>
            </a:r>
            <a:endParaRPr lang="en-US" sz="464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pic>
        <p:nvPicPr>
          <p:cNvPr id="6" name="Picture 5">
            <a:extLst>
              <a:ext uri="{FF2B5EF4-FFF2-40B4-BE49-F238E27FC236}">
                <a16:creationId xmlns:a16="http://schemas.microsoft.com/office/drawing/2014/main" id="{2648D41A-D0E8-4522-B739-B78216D6B3B5}"/>
              </a:ext>
            </a:extLst>
          </p:cNvPr>
          <p:cNvPicPr>
            <a:picLocks noChangeAspect="1"/>
          </p:cNvPicPr>
          <p:nvPr/>
        </p:nvPicPr>
        <p:blipFill>
          <a:blip r:embed="rId5"/>
          <a:stretch>
            <a:fillRect/>
          </a:stretch>
        </p:blipFill>
        <p:spPr>
          <a:xfrm>
            <a:off x="2408656" y="1781423"/>
            <a:ext cx="9031348" cy="5667276"/>
          </a:xfrm>
          <a:prstGeom prst="rect">
            <a:avLst/>
          </a:prstGeom>
        </p:spPr>
      </p:pic>
      <p:sp>
        <p:nvSpPr>
          <p:cNvPr id="8" name="TextBox 7">
            <a:extLst>
              <a:ext uri="{FF2B5EF4-FFF2-40B4-BE49-F238E27FC236}">
                <a16:creationId xmlns:a16="http://schemas.microsoft.com/office/drawing/2014/main" id="{D49E4931-0FC1-7094-4DF5-A2CD284059A9}"/>
              </a:ext>
            </a:extLst>
          </p:cNvPr>
          <p:cNvSpPr txBox="1"/>
          <p:nvPr/>
        </p:nvSpPr>
        <p:spPr>
          <a:xfrm>
            <a:off x="6728952" y="7448699"/>
            <a:ext cx="947583" cy="369332"/>
          </a:xfrm>
          <a:prstGeom prst="rect">
            <a:avLst/>
          </a:prstGeom>
          <a:noFill/>
        </p:spPr>
        <p:txBody>
          <a:bodyPr wrap="square">
            <a:spAutoFit/>
          </a:bodyPr>
          <a:lstStyle/>
          <a:p>
            <a:r>
              <a:rPr lang="en-IN" dirty="0"/>
              <a:t>Fig 7</a:t>
            </a:r>
          </a:p>
        </p:txBody>
      </p:sp>
      <p:sp>
        <p:nvSpPr>
          <p:cNvPr id="4" name="Right Triangle 3">
            <a:extLst>
              <a:ext uri="{FF2B5EF4-FFF2-40B4-BE49-F238E27FC236}">
                <a16:creationId xmlns:a16="http://schemas.microsoft.com/office/drawing/2014/main" id="{A1BCF860-08B5-55D7-3E70-6ECB97A27156}"/>
              </a:ext>
            </a:extLst>
          </p:cNvPr>
          <p:cNvSpPr/>
          <p:nvPr/>
        </p:nvSpPr>
        <p:spPr>
          <a:xfrm flipH="1">
            <a:off x="13670280"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21</a:t>
            </a:r>
          </a:p>
        </p:txBody>
      </p:sp>
    </p:spTree>
    <p:extLst>
      <p:ext uri="{BB962C8B-B14F-4D97-AF65-F5344CB8AC3E}">
        <p14:creationId xmlns:p14="http://schemas.microsoft.com/office/powerpoint/2010/main" val="194636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330184"/>
          </a:xfrm>
          <a:prstGeom prst="rect">
            <a:avLst/>
          </a:prstGeom>
        </p:spPr>
      </p:pic>
      <p:pic>
        <p:nvPicPr>
          <p:cNvPr id="3" name="Image 1" descr="preencoded.png"/>
          <p:cNvPicPr>
            <a:picLocks noChangeAspect="1"/>
          </p:cNvPicPr>
          <p:nvPr/>
        </p:nvPicPr>
        <p:blipFill>
          <a:blip r:embed="rId4"/>
          <a:stretch>
            <a:fillRect/>
          </a:stretch>
        </p:blipFill>
        <p:spPr>
          <a:xfrm>
            <a:off x="23600" y="164592"/>
            <a:ext cx="14630400" cy="8330184"/>
          </a:xfrm>
          <a:prstGeom prst="rect">
            <a:avLst/>
          </a:prstGeom>
        </p:spPr>
      </p:pic>
      <p:sp>
        <p:nvSpPr>
          <p:cNvPr id="5" name="Text 1"/>
          <p:cNvSpPr/>
          <p:nvPr/>
        </p:nvSpPr>
        <p:spPr>
          <a:xfrm>
            <a:off x="832104" y="649224"/>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4C2A66"/>
                </a:solidFill>
                <a:latin typeface="思源宋体-思源宋体-Heavy" pitchFamily="34" charset="0"/>
                <a:ea typeface="思源宋体-思源宋体-Heavy" pitchFamily="34" charset="-122"/>
              </a:rPr>
              <a:t>Solution : </a:t>
            </a:r>
            <a:endParaRPr lang="en-US" sz="4640" dirty="0"/>
          </a:p>
        </p:txBody>
      </p:sp>
      <p:sp>
        <p:nvSpPr>
          <p:cNvPr id="6" name="Text 2"/>
          <p:cNvSpPr/>
          <p:nvPr/>
        </p:nvSpPr>
        <p:spPr>
          <a:xfrm>
            <a:off x="1078992" y="1792224"/>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7" name="Text 3"/>
          <p:cNvSpPr/>
          <p:nvPr/>
        </p:nvSpPr>
        <p:spPr>
          <a:xfrm>
            <a:off x="1078992" y="3154680"/>
            <a:ext cx="12481560"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8" name="Text 1">
            <a:extLst>
              <a:ext uri="{FF2B5EF4-FFF2-40B4-BE49-F238E27FC236}">
                <a16:creationId xmlns:a16="http://schemas.microsoft.com/office/drawing/2014/main" id="{1C7D1C71-3A46-43AD-8248-434C06310627}"/>
              </a:ext>
            </a:extLst>
          </p:cNvPr>
          <p:cNvSpPr/>
          <p:nvPr/>
        </p:nvSpPr>
        <p:spPr>
          <a:xfrm>
            <a:off x="5833829" y="7845553"/>
            <a:ext cx="2332709" cy="378843"/>
          </a:xfrm>
          <a:prstGeom prst="rect">
            <a:avLst/>
          </a:prstGeom>
          <a:noFill/>
          <a:ln/>
        </p:spPr>
        <p:txBody>
          <a:bodyPr wrap="none" lIns="0" tIns="0" rIns="0" bIns="0" rtlCol="0" anchor="ctr"/>
          <a:lstStyle/>
          <a:p>
            <a:pPr marL="0" indent="0" algn="l">
              <a:lnSpc>
                <a:spcPts val="5800"/>
              </a:lnSpc>
              <a:buNone/>
            </a:pPr>
            <a:r>
              <a:rPr lang="en-US" sz="4640" dirty="0">
                <a:solidFill>
                  <a:srgbClr val="4C2A66"/>
                </a:solidFill>
                <a:latin typeface="思源宋体-思源宋体-Heavy" pitchFamily="34" charset="0"/>
                <a:ea typeface="思源宋体-思源宋体-Heavy" pitchFamily="34" charset="-122"/>
              </a:rPr>
              <a:t>A-n45-k6.vr</a:t>
            </a:r>
            <a:r>
              <a:rPr lang="en-US" sz="4640" b="0" i="0" dirty="0">
                <a:solidFill>
                  <a:srgbClr val="4C2A66"/>
                </a:solidFill>
                <a:effectLst/>
                <a:latin typeface="思源宋体-思源宋体-Heavy" pitchFamily="34" charset="0"/>
                <a:ea typeface="思源宋体-思源宋体-Heavy" pitchFamily="34" charset="-122"/>
              </a:rPr>
              <a:t>p</a:t>
            </a:r>
            <a:endParaRPr lang="en-US" sz="4640" dirty="0"/>
          </a:p>
        </p:txBody>
      </p:sp>
      <p:pic>
        <p:nvPicPr>
          <p:cNvPr id="8" name="Picture 7">
            <a:extLst>
              <a:ext uri="{FF2B5EF4-FFF2-40B4-BE49-F238E27FC236}">
                <a16:creationId xmlns:a16="http://schemas.microsoft.com/office/drawing/2014/main" id="{EA3B680B-BBA8-4BD3-A27C-6E2547EBCCE4}"/>
              </a:ext>
            </a:extLst>
          </p:cNvPr>
          <p:cNvPicPr>
            <a:picLocks noChangeAspect="1"/>
          </p:cNvPicPr>
          <p:nvPr/>
        </p:nvPicPr>
        <p:blipFill>
          <a:blip r:embed="rId5"/>
          <a:stretch>
            <a:fillRect/>
          </a:stretch>
        </p:blipFill>
        <p:spPr>
          <a:xfrm>
            <a:off x="183013" y="1674771"/>
            <a:ext cx="6996374" cy="4880058"/>
          </a:xfrm>
          <a:prstGeom prst="rect">
            <a:avLst/>
          </a:prstGeom>
        </p:spPr>
      </p:pic>
      <p:pic>
        <p:nvPicPr>
          <p:cNvPr id="11" name="Picture 10">
            <a:extLst>
              <a:ext uri="{FF2B5EF4-FFF2-40B4-BE49-F238E27FC236}">
                <a16:creationId xmlns:a16="http://schemas.microsoft.com/office/drawing/2014/main" id="{99D7AB53-215C-41CA-9989-BE54F2BB2E54}"/>
              </a:ext>
            </a:extLst>
          </p:cNvPr>
          <p:cNvPicPr>
            <a:picLocks noChangeAspect="1"/>
          </p:cNvPicPr>
          <p:nvPr/>
        </p:nvPicPr>
        <p:blipFill>
          <a:blip r:embed="rId6"/>
          <a:stretch>
            <a:fillRect/>
          </a:stretch>
        </p:blipFill>
        <p:spPr>
          <a:xfrm>
            <a:off x="7338800" y="1730778"/>
            <a:ext cx="6835782" cy="4768044"/>
          </a:xfrm>
          <a:prstGeom prst="rect">
            <a:avLst/>
          </a:prstGeom>
        </p:spPr>
      </p:pic>
      <p:sp>
        <p:nvSpPr>
          <p:cNvPr id="9" name="TextBox 8">
            <a:extLst>
              <a:ext uri="{FF2B5EF4-FFF2-40B4-BE49-F238E27FC236}">
                <a16:creationId xmlns:a16="http://schemas.microsoft.com/office/drawing/2014/main" id="{3983B0CA-3B5E-119D-145B-A6EA458644B5}"/>
              </a:ext>
            </a:extLst>
          </p:cNvPr>
          <p:cNvSpPr txBox="1"/>
          <p:nvPr/>
        </p:nvSpPr>
        <p:spPr>
          <a:xfrm>
            <a:off x="3244645" y="7077037"/>
            <a:ext cx="833284" cy="369332"/>
          </a:xfrm>
          <a:prstGeom prst="rect">
            <a:avLst/>
          </a:prstGeom>
          <a:noFill/>
        </p:spPr>
        <p:txBody>
          <a:bodyPr wrap="square">
            <a:spAutoFit/>
          </a:bodyPr>
          <a:lstStyle/>
          <a:p>
            <a:r>
              <a:rPr lang="en-IN" dirty="0"/>
              <a:t>Fig 8</a:t>
            </a:r>
          </a:p>
        </p:txBody>
      </p:sp>
      <p:sp>
        <p:nvSpPr>
          <p:cNvPr id="12" name="TextBox 11">
            <a:extLst>
              <a:ext uri="{FF2B5EF4-FFF2-40B4-BE49-F238E27FC236}">
                <a16:creationId xmlns:a16="http://schemas.microsoft.com/office/drawing/2014/main" id="{F50D81D0-CB9F-270C-9992-BB8872872F78}"/>
              </a:ext>
            </a:extLst>
          </p:cNvPr>
          <p:cNvSpPr txBox="1"/>
          <p:nvPr/>
        </p:nvSpPr>
        <p:spPr>
          <a:xfrm>
            <a:off x="10371675" y="6991179"/>
            <a:ext cx="2902115" cy="369332"/>
          </a:xfrm>
          <a:prstGeom prst="rect">
            <a:avLst/>
          </a:prstGeom>
          <a:noFill/>
        </p:spPr>
        <p:txBody>
          <a:bodyPr wrap="square">
            <a:spAutoFit/>
          </a:bodyPr>
          <a:lstStyle/>
          <a:p>
            <a:r>
              <a:rPr lang="en-IN" dirty="0"/>
              <a:t>Fig 9</a:t>
            </a:r>
          </a:p>
        </p:txBody>
      </p:sp>
      <p:sp>
        <p:nvSpPr>
          <p:cNvPr id="4" name="Right Triangle 3">
            <a:extLst>
              <a:ext uri="{FF2B5EF4-FFF2-40B4-BE49-F238E27FC236}">
                <a16:creationId xmlns:a16="http://schemas.microsoft.com/office/drawing/2014/main" id="{1E9DE866-9014-FAC2-166E-0647C3CC2F9F}"/>
              </a:ext>
            </a:extLst>
          </p:cNvPr>
          <p:cNvSpPr/>
          <p:nvPr/>
        </p:nvSpPr>
        <p:spPr>
          <a:xfrm flipH="1">
            <a:off x="13693880" y="7699248"/>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22</a:t>
            </a:r>
          </a:p>
        </p:txBody>
      </p:sp>
    </p:spTree>
    <p:extLst>
      <p:ext uri="{BB962C8B-B14F-4D97-AF65-F5344CB8AC3E}">
        <p14:creationId xmlns:p14="http://schemas.microsoft.com/office/powerpoint/2010/main" val="421898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9"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B2234597-3054-43B3-D7DC-292F525AF5E8}"/>
              </a:ext>
            </a:extLst>
          </p:cNvPr>
          <p:cNvPicPr>
            <a:picLocks noChangeAspect="1"/>
          </p:cNvPicPr>
          <p:nvPr/>
        </p:nvPicPr>
        <p:blipFill>
          <a:blip r:embed="rId2"/>
          <a:stretch>
            <a:fillRect/>
          </a:stretch>
        </p:blipFill>
        <p:spPr>
          <a:xfrm>
            <a:off x="0" y="0"/>
            <a:ext cx="14630400" cy="8330184"/>
          </a:xfrm>
          <a:prstGeom prst="rect">
            <a:avLst/>
          </a:prstGeom>
        </p:spPr>
      </p:pic>
      <p:sp>
        <p:nvSpPr>
          <p:cNvPr id="4" name="TextBox 3">
            <a:extLst>
              <a:ext uri="{FF2B5EF4-FFF2-40B4-BE49-F238E27FC236}">
                <a16:creationId xmlns:a16="http://schemas.microsoft.com/office/drawing/2014/main" id="{D9F010B9-9CD2-D01C-99D5-2FB2B7EB284A}"/>
              </a:ext>
            </a:extLst>
          </p:cNvPr>
          <p:cNvSpPr txBox="1"/>
          <p:nvPr/>
        </p:nvSpPr>
        <p:spPr>
          <a:xfrm>
            <a:off x="859094" y="777666"/>
            <a:ext cx="7366818" cy="707886"/>
          </a:xfrm>
          <a:prstGeom prst="rect">
            <a:avLst/>
          </a:prstGeom>
          <a:noFill/>
        </p:spPr>
        <p:txBody>
          <a:bodyPr wrap="square">
            <a:spAutoFit/>
          </a:bodyPr>
          <a:lstStyle/>
          <a:p>
            <a:r>
              <a:rPr lang="en-IN" sz="4000" dirty="0" err="1"/>
              <a:t>Kmedoid</a:t>
            </a:r>
            <a:r>
              <a:rPr lang="en-IN" sz="4000" dirty="0"/>
              <a:t> + Heuristic</a:t>
            </a:r>
          </a:p>
        </p:txBody>
      </p:sp>
      <p:sp>
        <p:nvSpPr>
          <p:cNvPr id="6" name="TextBox 5">
            <a:extLst>
              <a:ext uri="{FF2B5EF4-FFF2-40B4-BE49-F238E27FC236}">
                <a16:creationId xmlns:a16="http://schemas.microsoft.com/office/drawing/2014/main" id="{8C52ACBC-6F63-1FC9-CB40-1B54BA5416B3}"/>
              </a:ext>
            </a:extLst>
          </p:cNvPr>
          <p:cNvSpPr txBox="1"/>
          <p:nvPr/>
        </p:nvSpPr>
        <p:spPr>
          <a:xfrm>
            <a:off x="6080023" y="1485552"/>
            <a:ext cx="7315200" cy="646331"/>
          </a:xfrm>
          <a:prstGeom prst="rect">
            <a:avLst/>
          </a:prstGeom>
          <a:noFill/>
        </p:spPr>
        <p:txBody>
          <a:bodyPr wrap="square">
            <a:spAutoFit/>
          </a:bodyPr>
          <a:lstStyle/>
          <a:p>
            <a:endParaRPr lang="en-IN" dirty="0"/>
          </a:p>
          <a:p>
            <a:r>
              <a:rPr lang="en-IN" dirty="0"/>
              <a:t>Algorithm workflow</a:t>
            </a:r>
          </a:p>
        </p:txBody>
      </p:sp>
      <p:pic>
        <p:nvPicPr>
          <p:cNvPr id="8" name="Picture 7">
            <a:extLst>
              <a:ext uri="{FF2B5EF4-FFF2-40B4-BE49-F238E27FC236}">
                <a16:creationId xmlns:a16="http://schemas.microsoft.com/office/drawing/2014/main" id="{A48AC2D8-7134-0678-D2C1-ADF775B41F10}"/>
              </a:ext>
            </a:extLst>
          </p:cNvPr>
          <p:cNvPicPr>
            <a:picLocks noChangeAspect="1"/>
          </p:cNvPicPr>
          <p:nvPr/>
        </p:nvPicPr>
        <p:blipFill>
          <a:blip r:embed="rId3"/>
          <a:stretch>
            <a:fillRect/>
          </a:stretch>
        </p:blipFill>
        <p:spPr>
          <a:xfrm>
            <a:off x="5913971" y="2263218"/>
            <a:ext cx="2802458" cy="5420032"/>
          </a:xfrm>
          <a:prstGeom prst="rect">
            <a:avLst/>
          </a:prstGeom>
        </p:spPr>
      </p:pic>
      <p:sp>
        <p:nvSpPr>
          <p:cNvPr id="3" name="Right Triangle 2">
            <a:extLst>
              <a:ext uri="{FF2B5EF4-FFF2-40B4-BE49-F238E27FC236}">
                <a16:creationId xmlns:a16="http://schemas.microsoft.com/office/drawing/2014/main" id="{E0E016CD-AEDD-8BFA-E3A3-1DC8D4497786}"/>
              </a:ext>
            </a:extLst>
          </p:cNvPr>
          <p:cNvSpPr/>
          <p:nvPr/>
        </p:nvSpPr>
        <p:spPr>
          <a:xfrm flipH="1">
            <a:off x="13670280"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23</a:t>
            </a:r>
          </a:p>
        </p:txBody>
      </p:sp>
    </p:spTree>
    <p:extLst>
      <p:ext uri="{BB962C8B-B14F-4D97-AF65-F5344CB8AC3E}">
        <p14:creationId xmlns:p14="http://schemas.microsoft.com/office/powerpoint/2010/main" val="38195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B4F7586E-54BD-46E4-FDB4-AF84C688B83D}"/>
              </a:ext>
            </a:extLst>
          </p:cNvPr>
          <p:cNvPicPr>
            <a:picLocks noChangeAspect="1"/>
          </p:cNvPicPr>
          <p:nvPr/>
        </p:nvPicPr>
        <p:blipFill>
          <a:blip r:embed="rId2"/>
          <a:stretch>
            <a:fillRect/>
          </a:stretch>
        </p:blipFill>
        <p:spPr>
          <a:xfrm>
            <a:off x="0" y="-50292"/>
            <a:ext cx="14630400" cy="8330184"/>
          </a:xfrm>
          <a:prstGeom prst="rect">
            <a:avLst/>
          </a:prstGeom>
        </p:spPr>
      </p:pic>
      <p:sp>
        <p:nvSpPr>
          <p:cNvPr id="4" name="TextBox 3">
            <a:extLst>
              <a:ext uri="{FF2B5EF4-FFF2-40B4-BE49-F238E27FC236}">
                <a16:creationId xmlns:a16="http://schemas.microsoft.com/office/drawing/2014/main" id="{261EFB7C-5367-855D-CAB4-120708BBE37B}"/>
              </a:ext>
            </a:extLst>
          </p:cNvPr>
          <p:cNvSpPr txBox="1"/>
          <p:nvPr/>
        </p:nvSpPr>
        <p:spPr>
          <a:xfrm>
            <a:off x="899653" y="737108"/>
            <a:ext cx="7315200" cy="954107"/>
          </a:xfrm>
          <a:prstGeom prst="rect">
            <a:avLst/>
          </a:prstGeom>
          <a:noFill/>
        </p:spPr>
        <p:txBody>
          <a:bodyPr wrap="square">
            <a:spAutoFit/>
          </a:bodyPr>
          <a:lstStyle/>
          <a:p>
            <a:r>
              <a:rPr lang="en-IN" sz="2800" dirty="0"/>
              <a:t> Initialize clustering using </a:t>
            </a:r>
            <a:r>
              <a:rPr lang="en-IN" sz="2800" dirty="0" err="1"/>
              <a:t>Kmedoid</a:t>
            </a:r>
            <a:endParaRPr lang="en-IN" sz="2800" dirty="0"/>
          </a:p>
          <a:p>
            <a:r>
              <a:rPr lang="en-IN" sz="2800" dirty="0"/>
              <a:t>(using </a:t>
            </a:r>
            <a:r>
              <a:rPr lang="en-IN" sz="2400" dirty="0" err="1"/>
              <a:t>pyclustering.cluster.kmedoids</a:t>
            </a:r>
            <a:r>
              <a:rPr lang="en-IN" sz="2400" dirty="0"/>
              <a:t> </a:t>
            </a:r>
            <a:r>
              <a:rPr lang="en-IN" sz="2800" dirty="0"/>
              <a:t>)</a:t>
            </a:r>
            <a:endParaRPr lang="en-IN" dirty="0"/>
          </a:p>
        </p:txBody>
      </p:sp>
      <p:pic>
        <p:nvPicPr>
          <p:cNvPr id="6" name="Picture 5">
            <a:extLst>
              <a:ext uri="{FF2B5EF4-FFF2-40B4-BE49-F238E27FC236}">
                <a16:creationId xmlns:a16="http://schemas.microsoft.com/office/drawing/2014/main" id="{D1E88374-4451-9086-7F4B-8DEF08911086}"/>
              </a:ext>
            </a:extLst>
          </p:cNvPr>
          <p:cNvPicPr>
            <a:picLocks noChangeAspect="1"/>
          </p:cNvPicPr>
          <p:nvPr/>
        </p:nvPicPr>
        <p:blipFill>
          <a:blip r:embed="rId3"/>
          <a:stretch>
            <a:fillRect/>
          </a:stretch>
        </p:blipFill>
        <p:spPr>
          <a:xfrm>
            <a:off x="1277107" y="1772562"/>
            <a:ext cx="4260779" cy="3264635"/>
          </a:xfrm>
          <a:prstGeom prst="rect">
            <a:avLst/>
          </a:prstGeom>
        </p:spPr>
      </p:pic>
      <p:pic>
        <p:nvPicPr>
          <p:cNvPr id="7" name="Image 4" descr="preencoded.png">
            <a:extLst>
              <a:ext uri="{FF2B5EF4-FFF2-40B4-BE49-F238E27FC236}">
                <a16:creationId xmlns:a16="http://schemas.microsoft.com/office/drawing/2014/main" id="{2553D532-1415-65ED-08FD-0A89ACA6EA51}"/>
              </a:ext>
            </a:extLst>
          </p:cNvPr>
          <p:cNvPicPr>
            <a:picLocks noChangeAspect="1"/>
          </p:cNvPicPr>
          <p:nvPr/>
        </p:nvPicPr>
        <p:blipFill>
          <a:blip r:embed="rId4"/>
          <a:stretch>
            <a:fillRect/>
          </a:stretch>
        </p:blipFill>
        <p:spPr>
          <a:xfrm>
            <a:off x="515014" y="784840"/>
            <a:ext cx="475488" cy="475488"/>
          </a:xfrm>
          <a:prstGeom prst="rect">
            <a:avLst/>
          </a:prstGeom>
        </p:spPr>
      </p:pic>
      <p:sp>
        <p:nvSpPr>
          <p:cNvPr id="8" name="Text 7">
            <a:extLst>
              <a:ext uri="{FF2B5EF4-FFF2-40B4-BE49-F238E27FC236}">
                <a16:creationId xmlns:a16="http://schemas.microsoft.com/office/drawing/2014/main" id="{BB894513-C4B3-420A-551C-5E7D65D39104}"/>
              </a:ext>
            </a:extLst>
          </p:cNvPr>
          <p:cNvSpPr/>
          <p:nvPr/>
        </p:nvSpPr>
        <p:spPr>
          <a:xfrm>
            <a:off x="665890" y="77392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0" name="TextBox 9">
            <a:extLst>
              <a:ext uri="{FF2B5EF4-FFF2-40B4-BE49-F238E27FC236}">
                <a16:creationId xmlns:a16="http://schemas.microsoft.com/office/drawing/2014/main" id="{1755FEC2-8D48-18EB-0072-2C53FD80B1A9}"/>
              </a:ext>
            </a:extLst>
          </p:cNvPr>
          <p:cNvSpPr txBox="1"/>
          <p:nvPr/>
        </p:nvSpPr>
        <p:spPr>
          <a:xfrm>
            <a:off x="6775477" y="3530097"/>
            <a:ext cx="7144558" cy="954107"/>
          </a:xfrm>
          <a:prstGeom prst="rect">
            <a:avLst/>
          </a:prstGeom>
          <a:noFill/>
        </p:spPr>
        <p:txBody>
          <a:bodyPr wrap="square">
            <a:spAutoFit/>
          </a:bodyPr>
          <a:lstStyle/>
          <a:p>
            <a:r>
              <a:rPr lang="en-IN" sz="2800" dirty="0"/>
              <a:t>Assign trucks to each cluster and initialize routes</a:t>
            </a:r>
          </a:p>
        </p:txBody>
      </p:sp>
      <p:pic>
        <p:nvPicPr>
          <p:cNvPr id="11" name="Image 4" descr="preencoded.png">
            <a:extLst>
              <a:ext uri="{FF2B5EF4-FFF2-40B4-BE49-F238E27FC236}">
                <a16:creationId xmlns:a16="http://schemas.microsoft.com/office/drawing/2014/main" id="{49121FFA-B7F7-7D83-E1C9-A1A461F001DF}"/>
              </a:ext>
            </a:extLst>
          </p:cNvPr>
          <p:cNvPicPr>
            <a:picLocks noChangeAspect="1"/>
          </p:cNvPicPr>
          <p:nvPr/>
        </p:nvPicPr>
        <p:blipFill>
          <a:blip r:embed="rId4"/>
          <a:stretch>
            <a:fillRect/>
          </a:stretch>
        </p:blipFill>
        <p:spPr>
          <a:xfrm>
            <a:off x="6149113" y="3769407"/>
            <a:ext cx="475488" cy="475488"/>
          </a:xfrm>
          <a:prstGeom prst="rect">
            <a:avLst/>
          </a:prstGeom>
        </p:spPr>
      </p:pic>
      <p:sp>
        <p:nvSpPr>
          <p:cNvPr id="12" name="Text 7">
            <a:extLst>
              <a:ext uri="{FF2B5EF4-FFF2-40B4-BE49-F238E27FC236}">
                <a16:creationId xmlns:a16="http://schemas.microsoft.com/office/drawing/2014/main" id="{B4BA4E65-5A67-6577-7F13-4D02321FC364}"/>
              </a:ext>
            </a:extLst>
          </p:cNvPr>
          <p:cNvSpPr/>
          <p:nvPr/>
        </p:nvSpPr>
        <p:spPr>
          <a:xfrm>
            <a:off x="6299989" y="3805983"/>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rPr>
              <a:t>2</a:t>
            </a:r>
            <a:endParaRPr lang="en-US" sz="2320" dirty="0"/>
          </a:p>
        </p:txBody>
      </p:sp>
      <p:pic>
        <p:nvPicPr>
          <p:cNvPr id="14" name="Picture 13">
            <a:extLst>
              <a:ext uri="{FF2B5EF4-FFF2-40B4-BE49-F238E27FC236}">
                <a16:creationId xmlns:a16="http://schemas.microsoft.com/office/drawing/2014/main" id="{FCEB02E4-9A4D-3495-CEFE-C878FD47191C}"/>
              </a:ext>
            </a:extLst>
          </p:cNvPr>
          <p:cNvPicPr>
            <a:picLocks noChangeAspect="1"/>
          </p:cNvPicPr>
          <p:nvPr/>
        </p:nvPicPr>
        <p:blipFill>
          <a:blip r:embed="rId5"/>
          <a:stretch>
            <a:fillRect/>
          </a:stretch>
        </p:blipFill>
        <p:spPr>
          <a:xfrm>
            <a:off x="7010179" y="4510160"/>
            <a:ext cx="4897772" cy="3437214"/>
          </a:xfrm>
          <a:prstGeom prst="rect">
            <a:avLst/>
          </a:prstGeom>
        </p:spPr>
      </p:pic>
      <p:sp>
        <p:nvSpPr>
          <p:cNvPr id="5" name="TextBox 4">
            <a:extLst>
              <a:ext uri="{FF2B5EF4-FFF2-40B4-BE49-F238E27FC236}">
                <a16:creationId xmlns:a16="http://schemas.microsoft.com/office/drawing/2014/main" id="{44C84DFF-F7BB-A876-E832-793E4448D27C}"/>
              </a:ext>
            </a:extLst>
          </p:cNvPr>
          <p:cNvSpPr txBox="1"/>
          <p:nvPr/>
        </p:nvSpPr>
        <p:spPr>
          <a:xfrm>
            <a:off x="3032556" y="5037197"/>
            <a:ext cx="7315200" cy="369332"/>
          </a:xfrm>
          <a:prstGeom prst="rect">
            <a:avLst/>
          </a:prstGeom>
          <a:noFill/>
        </p:spPr>
        <p:txBody>
          <a:bodyPr wrap="square">
            <a:spAutoFit/>
          </a:bodyPr>
          <a:lstStyle/>
          <a:p>
            <a:r>
              <a:rPr lang="en-IN" dirty="0"/>
              <a:t>Fig 10</a:t>
            </a:r>
          </a:p>
        </p:txBody>
      </p:sp>
      <p:sp>
        <p:nvSpPr>
          <p:cNvPr id="13" name="TextBox 12">
            <a:extLst>
              <a:ext uri="{FF2B5EF4-FFF2-40B4-BE49-F238E27FC236}">
                <a16:creationId xmlns:a16="http://schemas.microsoft.com/office/drawing/2014/main" id="{A79FD99D-A988-4E0B-F82D-861316547402}"/>
              </a:ext>
            </a:extLst>
          </p:cNvPr>
          <p:cNvSpPr txBox="1"/>
          <p:nvPr/>
        </p:nvSpPr>
        <p:spPr>
          <a:xfrm>
            <a:off x="8727359" y="7860268"/>
            <a:ext cx="3926788" cy="369332"/>
          </a:xfrm>
          <a:prstGeom prst="rect">
            <a:avLst/>
          </a:prstGeom>
          <a:noFill/>
        </p:spPr>
        <p:txBody>
          <a:bodyPr wrap="square">
            <a:spAutoFit/>
          </a:bodyPr>
          <a:lstStyle/>
          <a:p>
            <a:r>
              <a:rPr lang="en-IN" dirty="0"/>
              <a:t>Fig 11</a:t>
            </a:r>
          </a:p>
        </p:txBody>
      </p:sp>
      <p:sp>
        <p:nvSpPr>
          <p:cNvPr id="3" name="TextBox 2">
            <a:extLst>
              <a:ext uri="{FF2B5EF4-FFF2-40B4-BE49-F238E27FC236}">
                <a16:creationId xmlns:a16="http://schemas.microsoft.com/office/drawing/2014/main" id="{C3237F9E-FDC8-9618-E549-2CEFB94FCFE0}"/>
              </a:ext>
            </a:extLst>
          </p:cNvPr>
          <p:cNvSpPr txBox="1"/>
          <p:nvPr/>
        </p:nvSpPr>
        <p:spPr>
          <a:xfrm>
            <a:off x="6814993" y="784840"/>
            <a:ext cx="6617505" cy="2246769"/>
          </a:xfrm>
          <a:prstGeom prst="rect">
            <a:avLst/>
          </a:prstGeom>
          <a:noFill/>
        </p:spPr>
        <p:txBody>
          <a:bodyPr wrap="square" rtlCol="0">
            <a:spAutoFit/>
          </a:bodyPr>
          <a:lstStyle/>
          <a:p>
            <a:pPr algn="just"/>
            <a:r>
              <a:rPr lang="en-US" sz="2000" b="1" dirty="0">
                <a:solidFill>
                  <a:srgbClr val="421C5E"/>
                </a:solidFill>
              </a:rPr>
              <a:t>Why Choose K-Medoids ?</a:t>
            </a:r>
          </a:p>
          <a:p>
            <a:pPr algn="just"/>
            <a:r>
              <a:rPr lang="en-US" sz="2000" dirty="0"/>
              <a:t>K-Medoids clustering is chosen because it produces representative cluster centers that are actual customer locations.  This ensures practical and interpretable start and endpoints for truck routes. Its robustness to outliers and adaptability to irregular spatial distributions make it more reliable .</a:t>
            </a:r>
          </a:p>
        </p:txBody>
      </p:sp>
      <p:sp>
        <p:nvSpPr>
          <p:cNvPr id="9" name="Right Triangle 8">
            <a:extLst>
              <a:ext uri="{FF2B5EF4-FFF2-40B4-BE49-F238E27FC236}">
                <a16:creationId xmlns:a16="http://schemas.microsoft.com/office/drawing/2014/main" id="{862808D6-6068-6EE1-5081-DC8C3DC9FDF2}"/>
              </a:ext>
            </a:extLst>
          </p:cNvPr>
          <p:cNvSpPr/>
          <p:nvPr/>
        </p:nvSpPr>
        <p:spPr>
          <a:xfrm flipH="1">
            <a:off x="13670280" y="746076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24</a:t>
            </a:r>
          </a:p>
        </p:txBody>
      </p:sp>
    </p:spTree>
    <p:extLst>
      <p:ext uri="{BB962C8B-B14F-4D97-AF65-F5344CB8AC3E}">
        <p14:creationId xmlns:p14="http://schemas.microsoft.com/office/powerpoint/2010/main" val="89335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fltVal val="0"/>
                                          </p:val>
                                        </p:tav>
                                        <p:tav tm="100000">
                                          <p:val>
                                            <p:strVal val="#ppt_w"/>
                                          </p:val>
                                        </p:tav>
                                      </p:tavLst>
                                    </p:anim>
                                    <p:anim calcmode="lin" valueType="num">
                                      <p:cBhvr>
                                        <p:cTn id="41" dur="500" fill="hold"/>
                                        <p:tgtEl>
                                          <p:spTgt spid="14"/>
                                        </p:tgtEl>
                                        <p:attrNameLst>
                                          <p:attrName>ppt_h</p:attrName>
                                        </p:attrNameLst>
                                      </p:cBhvr>
                                      <p:tavLst>
                                        <p:tav tm="0">
                                          <p:val>
                                            <p:fltVal val="0"/>
                                          </p:val>
                                        </p:tav>
                                        <p:tav tm="100000">
                                          <p:val>
                                            <p:strVal val="#ppt_h"/>
                                          </p:val>
                                        </p:tav>
                                      </p:tavLst>
                                    </p:anim>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animBg="1"/>
      <p:bldP spid="5" grpId="0"/>
      <p:bldP spid="13"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2C876768-1A8E-71C6-D713-E9172F6E7D3F}"/>
              </a:ext>
            </a:extLst>
          </p:cNvPr>
          <p:cNvPicPr>
            <a:picLocks noChangeAspect="1"/>
          </p:cNvPicPr>
          <p:nvPr/>
        </p:nvPicPr>
        <p:blipFill>
          <a:blip r:embed="rId2"/>
          <a:stretch>
            <a:fillRect/>
          </a:stretch>
        </p:blipFill>
        <p:spPr>
          <a:xfrm>
            <a:off x="0" y="-100584"/>
            <a:ext cx="14630400" cy="8330184"/>
          </a:xfrm>
          <a:prstGeom prst="rect">
            <a:avLst/>
          </a:prstGeom>
        </p:spPr>
      </p:pic>
      <p:sp>
        <p:nvSpPr>
          <p:cNvPr id="4" name="TextBox 3">
            <a:extLst>
              <a:ext uri="{FF2B5EF4-FFF2-40B4-BE49-F238E27FC236}">
                <a16:creationId xmlns:a16="http://schemas.microsoft.com/office/drawing/2014/main" id="{4A57BFE7-1804-20E9-6E12-9EAC22B76A23}"/>
              </a:ext>
            </a:extLst>
          </p:cNvPr>
          <p:cNvSpPr txBox="1"/>
          <p:nvPr/>
        </p:nvSpPr>
        <p:spPr>
          <a:xfrm>
            <a:off x="1043449" y="764107"/>
            <a:ext cx="7366818" cy="523220"/>
          </a:xfrm>
          <a:prstGeom prst="rect">
            <a:avLst/>
          </a:prstGeom>
          <a:noFill/>
        </p:spPr>
        <p:txBody>
          <a:bodyPr wrap="square">
            <a:spAutoFit/>
          </a:bodyPr>
          <a:lstStyle/>
          <a:p>
            <a:r>
              <a:rPr lang="en-IN" sz="2800" dirty="0"/>
              <a:t>Finding drone routes within the clusters</a:t>
            </a:r>
          </a:p>
        </p:txBody>
      </p:sp>
      <p:pic>
        <p:nvPicPr>
          <p:cNvPr id="5" name="Image 4" descr="preencoded.png">
            <a:extLst>
              <a:ext uri="{FF2B5EF4-FFF2-40B4-BE49-F238E27FC236}">
                <a16:creationId xmlns:a16="http://schemas.microsoft.com/office/drawing/2014/main" id="{7E6C4E7F-477A-5F31-1156-823393ADAABD}"/>
              </a:ext>
            </a:extLst>
          </p:cNvPr>
          <p:cNvPicPr>
            <a:picLocks noChangeAspect="1"/>
          </p:cNvPicPr>
          <p:nvPr/>
        </p:nvPicPr>
        <p:blipFill>
          <a:blip r:embed="rId3"/>
          <a:stretch>
            <a:fillRect/>
          </a:stretch>
        </p:blipFill>
        <p:spPr>
          <a:xfrm>
            <a:off x="515014" y="784840"/>
            <a:ext cx="475488" cy="475488"/>
          </a:xfrm>
          <a:prstGeom prst="rect">
            <a:avLst/>
          </a:prstGeom>
        </p:spPr>
      </p:pic>
      <p:sp>
        <p:nvSpPr>
          <p:cNvPr id="6" name="Text 7">
            <a:extLst>
              <a:ext uri="{FF2B5EF4-FFF2-40B4-BE49-F238E27FC236}">
                <a16:creationId xmlns:a16="http://schemas.microsoft.com/office/drawing/2014/main" id="{D2C51B3B-2992-BDA3-D3E3-3617DB6027F3}"/>
              </a:ext>
            </a:extLst>
          </p:cNvPr>
          <p:cNvSpPr/>
          <p:nvPr/>
        </p:nvSpPr>
        <p:spPr>
          <a:xfrm>
            <a:off x="665890" y="77392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rPr>
              <a:t>3</a:t>
            </a:r>
            <a:endParaRPr lang="en-US" sz="2320" dirty="0"/>
          </a:p>
        </p:txBody>
      </p:sp>
      <p:pic>
        <p:nvPicPr>
          <p:cNvPr id="8" name="Picture 7">
            <a:extLst>
              <a:ext uri="{FF2B5EF4-FFF2-40B4-BE49-F238E27FC236}">
                <a16:creationId xmlns:a16="http://schemas.microsoft.com/office/drawing/2014/main" id="{05308281-79DC-64A8-E4A5-E52357811647}"/>
              </a:ext>
            </a:extLst>
          </p:cNvPr>
          <p:cNvPicPr>
            <a:picLocks noChangeAspect="1"/>
          </p:cNvPicPr>
          <p:nvPr/>
        </p:nvPicPr>
        <p:blipFill>
          <a:blip r:embed="rId4"/>
          <a:stretch>
            <a:fillRect/>
          </a:stretch>
        </p:blipFill>
        <p:spPr>
          <a:xfrm>
            <a:off x="1137044" y="1287327"/>
            <a:ext cx="5249008" cy="4077269"/>
          </a:xfrm>
          <a:prstGeom prst="rect">
            <a:avLst/>
          </a:prstGeom>
        </p:spPr>
      </p:pic>
      <p:sp>
        <p:nvSpPr>
          <p:cNvPr id="10" name="TextBox 9">
            <a:extLst>
              <a:ext uri="{FF2B5EF4-FFF2-40B4-BE49-F238E27FC236}">
                <a16:creationId xmlns:a16="http://schemas.microsoft.com/office/drawing/2014/main" id="{5572A741-B5E1-0E59-7878-DAF079B243F2}"/>
              </a:ext>
            </a:extLst>
          </p:cNvPr>
          <p:cNvSpPr txBox="1"/>
          <p:nvPr/>
        </p:nvSpPr>
        <p:spPr>
          <a:xfrm>
            <a:off x="7233919" y="2774796"/>
            <a:ext cx="7552871" cy="954107"/>
          </a:xfrm>
          <a:prstGeom prst="rect">
            <a:avLst/>
          </a:prstGeom>
          <a:noFill/>
        </p:spPr>
        <p:txBody>
          <a:bodyPr wrap="square">
            <a:spAutoFit/>
          </a:bodyPr>
          <a:lstStyle/>
          <a:p>
            <a:r>
              <a:rPr lang="en-IN" sz="2800" dirty="0"/>
              <a:t>After applying launching and landing algorithm final result</a:t>
            </a:r>
          </a:p>
        </p:txBody>
      </p:sp>
      <p:grpSp>
        <p:nvGrpSpPr>
          <p:cNvPr id="15" name="Group 14">
            <a:extLst>
              <a:ext uri="{FF2B5EF4-FFF2-40B4-BE49-F238E27FC236}">
                <a16:creationId xmlns:a16="http://schemas.microsoft.com/office/drawing/2014/main" id="{4C5341DF-FDBE-0AD5-0F62-4B6CA53843E3}"/>
              </a:ext>
            </a:extLst>
          </p:cNvPr>
          <p:cNvGrpSpPr/>
          <p:nvPr/>
        </p:nvGrpSpPr>
        <p:grpSpPr>
          <a:xfrm>
            <a:off x="6661264" y="3014105"/>
            <a:ext cx="475488" cy="475488"/>
            <a:chOff x="6669974" y="3639312"/>
            <a:chExt cx="475488" cy="475488"/>
          </a:xfrm>
        </p:grpSpPr>
        <p:pic>
          <p:nvPicPr>
            <p:cNvPr id="11" name="Image 4" descr="preencoded.png">
              <a:extLst>
                <a:ext uri="{FF2B5EF4-FFF2-40B4-BE49-F238E27FC236}">
                  <a16:creationId xmlns:a16="http://schemas.microsoft.com/office/drawing/2014/main" id="{E34C4650-6DF9-6986-4B59-ED61A4B3C930}"/>
                </a:ext>
              </a:extLst>
            </p:cNvPr>
            <p:cNvPicPr>
              <a:picLocks noChangeAspect="1"/>
            </p:cNvPicPr>
            <p:nvPr/>
          </p:nvPicPr>
          <p:blipFill>
            <a:blip r:embed="rId3"/>
            <a:stretch>
              <a:fillRect/>
            </a:stretch>
          </p:blipFill>
          <p:spPr>
            <a:xfrm>
              <a:off x="6669974" y="3639312"/>
              <a:ext cx="475488" cy="475488"/>
            </a:xfrm>
            <a:prstGeom prst="rect">
              <a:avLst/>
            </a:prstGeom>
          </p:spPr>
        </p:pic>
        <p:sp>
          <p:nvSpPr>
            <p:cNvPr id="12" name="Text 7">
              <a:extLst>
                <a:ext uri="{FF2B5EF4-FFF2-40B4-BE49-F238E27FC236}">
                  <a16:creationId xmlns:a16="http://schemas.microsoft.com/office/drawing/2014/main" id="{2ED81FA8-42FE-C2D9-B676-4E1F0F6783E7}"/>
                </a:ext>
              </a:extLst>
            </p:cNvPr>
            <p:cNvSpPr/>
            <p:nvPr/>
          </p:nvSpPr>
          <p:spPr>
            <a:xfrm>
              <a:off x="6826364" y="365760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rPr>
                <a:t>4</a:t>
              </a:r>
              <a:endParaRPr lang="en-US" sz="2320" dirty="0"/>
            </a:p>
          </p:txBody>
        </p:sp>
      </p:grpSp>
      <p:pic>
        <p:nvPicPr>
          <p:cNvPr id="14" name="Picture 13">
            <a:extLst>
              <a:ext uri="{FF2B5EF4-FFF2-40B4-BE49-F238E27FC236}">
                <a16:creationId xmlns:a16="http://schemas.microsoft.com/office/drawing/2014/main" id="{D4764829-6C1C-FE09-77F1-61050F320CBB}"/>
              </a:ext>
            </a:extLst>
          </p:cNvPr>
          <p:cNvPicPr>
            <a:picLocks noChangeAspect="1"/>
          </p:cNvPicPr>
          <p:nvPr/>
        </p:nvPicPr>
        <p:blipFill>
          <a:blip r:embed="rId5"/>
          <a:stretch>
            <a:fillRect/>
          </a:stretch>
        </p:blipFill>
        <p:spPr>
          <a:xfrm>
            <a:off x="7348219" y="3933371"/>
            <a:ext cx="5667746" cy="3883823"/>
          </a:xfrm>
          <a:prstGeom prst="rect">
            <a:avLst/>
          </a:prstGeom>
        </p:spPr>
      </p:pic>
      <p:sp>
        <p:nvSpPr>
          <p:cNvPr id="7" name="TextBox 6">
            <a:extLst>
              <a:ext uri="{FF2B5EF4-FFF2-40B4-BE49-F238E27FC236}">
                <a16:creationId xmlns:a16="http://schemas.microsoft.com/office/drawing/2014/main" id="{4BA61B98-8726-77BD-C5EE-6BD92D5A1073}"/>
              </a:ext>
            </a:extLst>
          </p:cNvPr>
          <p:cNvSpPr txBox="1"/>
          <p:nvPr/>
        </p:nvSpPr>
        <p:spPr>
          <a:xfrm>
            <a:off x="3156156" y="5367824"/>
            <a:ext cx="7352070" cy="369332"/>
          </a:xfrm>
          <a:prstGeom prst="rect">
            <a:avLst/>
          </a:prstGeom>
          <a:noFill/>
        </p:spPr>
        <p:txBody>
          <a:bodyPr wrap="square">
            <a:spAutoFit/>
          </a:bodyPr>
          <a:lstStyle/>
          <a:p>
            <a:r>
              <a:rPr lang="en-IN" dirty="0"/>
              <a:t>Fig 12</a:t>
            </a:r>
          </a:p>
        </p:txBody>
      </p:sp>
      <p:sp>
        <p:nvSpPr>
          <p:cNvPr id="13" name="TextBox 12">
            <a:extLst>
              <a:ext uri="{FF2B5EF4-FFF2-40B4-BE49-F238E27FC236}">
                <a16:creationId xmlns:a16="http://schemas.microsoft.com/office/drawing/2014/main" id="{B6847A83-8344-9F2D-A680-8292A8044C2A}"/>
              </a:ext>
            </a:extLst>
          </p:cNvPr>
          <p:cNvSpPr txBox="1"/>
          <p:nvPr/>
        </p:nvSpPr>
        <p:spPr>
          <a:xfrm>
            <a:off x="13015965" y="7817194"/>
            <a:ext cx="1502009" cy="369332"/>
          </a:xfrm>
          <a:prstGeom prst="rect">
            <a:avLst/>
          </a:prstGeom>
          <a:noFill/>
        </p:spPr>
        <p:txBody>
          <a:bodyPr wrap="square">
            <a:spAutoFit/>
          </a:bodyPr>
          <a:lstStyle/>
          <a:p>
            <a:r>
              <a:rPr lang="en-IN" dirty="0"/>
              <a:t>Fig 13</a:t>
            </a:r>
          </a:p>
        </p:txBody>
      </p:sp>
      <p:sp>
        <p:nvSpPr>
          <p:cNvPr id="3" name="Right Triangle 2">
            <a:extLst>
              <a:ext uri="{FF2B5EF4-FFF2-40B4-BE49-F238E27FC236}">
                <a16:creationId xmlns:a16="http://schemas.microsoft.com/office/drawing/2014/main" id="{7C9F6D44-8709-79D7-829E-B4D5E2D0F022}"/>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25</a:t>
            </a:r>
          </a:p>
        </p:txBody>
      </p:sp>
    </p:spTree>
    <p:extLst>
      <p:ext uri="{BB962C8B-B14F-4D97-AF65-F5344CB8AC3E}">
        <p14:creationId xmlns:p14="http://schemas.microsoft.com/office/powerpoint/2010/main" val="381922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0" grpId="0"/>
      <p:bldP spid="7"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CADDF235-487E-4E9E-10F7-FBE2A2B85437}"/>
              </a:ext>
            </a:extLst>
          </p:cNvPr>
          <p:cNvPicPr>
            <a:picLocks noChangeAspect="1"/>
          </p:cNvPicPr>
          <p:nvPr/>
        </p:nvPicPr>
        <p:blipFill>
          <a:blip r:embed="rId2"/>
          <a:stretch>
            <a:fillRect/>
          </a:stretch>
        </p:blipFill>
        <p:spPr>
          <a:xfrm>
            <a:off x="0" y="0"/>
            <a:ext cx="14630400" cy="8330184"/>
          </a:xfrm>
          <a:prstGeom prst="rect">
            <a:avLst/>
          </a:prstGeom>
        </p:spPr>
      </p:pic>
      <p:sp>
        <p:nvSpPr>
          <p:cNvPr id="4" name="TextBox 3">
            <a:extLst>
              <a:ext uri="{FF2B5EF4-FFF2-40B4-BE49-F238E27FC236}">
                <a16:creationId xmlns:a16="http://schemas.microsoft.com/office/drawing/2014/main" id="{7374C27F-648F-6B38-EA1D-E38CF76C6039}"/>
              </a:ext>
            </a:extLst>
          </p:cNvPr>
          <p:cNvSpPr txBox="1"/>
          <p:nvPr/>
        </p:nvSpPr>
        <p:spPr>
          <a:xfrm>
            <a:off x="682112" y="353240"/>
            <a:ext cx="7783461" cy="954107"/>
          </a:xfrm>
          <a:prstGeom prst="rect">
            <a:avLst/>
          </a:prstGeom>
          <a:noFill/>
        </p:spPr>
        <p:txBody>
          <a:bodyPr wrap="square">
            <a:spAutoFit/>
          </a:bodyPr>
          <a:lstStyle/>
          <a:p>
            <a:r>
              <a:rPr lang="en-IN" sz="2800" dirty="0"/>
              <a:t>Mathematical formulation for Time Synchronization using Heuristic approach:</a:t>
            </a:r>
          </a:p>
        </p:txBody>
      </p:sp>
      <p:pic>
        <p:nvPicPr>
          <p:cNvPr id="6" name="Picture 5">
            <a:extLst>
              <a:ext uri="{FF2B5EF4-FFF2-40B4-BE49-F238E27FC236}">
                <a16:creationId xmlns:a16="http://schemas.microsoft.com/office/drawing/2014/main" id="{67322BDD-EDF3-5A8D-4320-2BDFEFC1A3E0}"/>
              </a:ext>
            </a:extLst>
          </p:cNvPr>
          <p:cNvPicPr>
            <a:picLocks noChangeAspect="1"/>
          </p:cNvPicPr>
          <p:nvPr/>
        </p:nvPicPr>
        <p:blipFill>
          <a:blip r:embed="rId3"/>
          <a:stretch>
            <a:fillRect/>
          </a:stretch>
        </p:blipFill>
        <p:spPr>
          <a:xfrm>
            <a:off x="849502" y="1395406"/>
            <a:ext cx="3764459" cy="3014735"/>
          </a:xfrm>
          <a:prstGeom prst="rect">
            <a:avLst/>
          </a:prstGeom>
        </p:spPr>
      </p:pic>
      <p:sp>
        <p:nvSpPr>
          <p:cNvPr id="8" name="TextBox 7">
            <a:extLst>
              <a:ext uri="{FF2B5EF4-FFF2-40B4-BE49-F238E27FC236}">
                <a16:creationId xmlns:a16="http://schemas.microsoft.com/office/drawing/2014/main" id="{89E17170-836B-D6FB-AAF6-2D35E7EEE473}"/>
              </a:ext>
            </a:extLst>
          </p:cNvPr>
          <p:cNvSpPr txBox="1"/>
          <p:nvPr/>
        </p:nvSpPr>
        <p:spPr>
          <a:xfrm>
            <a:off x="490062" y="4594942"/>
            <a:ext cx="7315200" cy="338554"/>
          </a:xfrm>
          <a:prstGeom prst="rect">
            <a:avLst/>
          </a:prstGeom>
          <a:noFill/>
        </p:spPr>
        <p:txBody>
          <a:bodyPr wrap="square">
            <a:spAutoFit/>
          </a:bodyPr>
          <a:lstStyle/>
          <a:p>
            <a:r>
              <a:rPr lang="en-IN" sz="1600" dirty="0"/>
              <a:t>Fig 14: Truck and drone route visualisation</a:t>
            </a:r>
          </a:p>
        </p:txBody>
      </p:sp>
      <p:pic>
        <p:nvPicPr>
          <p:cNvPr id="10" name="Picture 9">
            <a:extLst>
              <a:ext uri="{FF2B5EF4-FFF2-40B4-BE49-F238E27FC236}">
                <a16:creationId xmlns:a16="http://schemas.microsoft.com/office/drawing/2014/main" id="{DFC3CB54-E395-5103-33CF-B810701804EA}"/>
              </a:ext>
            </a:extLst>
          </p:cNvPr>
          <p:cNvPicPr>
            <a:picLocks noChangeAspect="1"/>
          </p:cNvPicPr>
          <p:nvPr/>
        </p:nvPicPr>
        <p:blipFill>
          <a:blip r:embed="rId4"/>
          <a:stretch>
            <a:fillRect/>
          </a:stretch>
        </p:blipFill>
        <p:spPr>
          <a:xfrm>
            <a:off x="9823081" y="876460"/>
            <a:ext cx="4317257" cy="3774584"/>
          </a:xfrm>
          <a:prstGeom prst="rect">
            <a:avLst/>
          </a:prstGeom>
        </p:spPr>
      </p:pic>
      <p:sp>
        <p:nvSpPr>
          <p:cNvPr id="12" name="TextBox 11">
            <a:extLst>
              <a:ext uri="{FF2B5EF4-FFF2-40B4-BE49-F238E27FC236}">
                <a16:creationId xmlns:a16="http://schemas.microsoft.com/office/drawing/2014/main" id="{77191724-E9E1-C0D8-DBAF-149A4ED6CF3B}"/>
              </a:ext>
            </a:extLst>
          </p:cNvPr>
          <p:cNvSpPr txBox="1"/>
          <p:nvPr/>
        </p:nvSpPr>
        <p:spPr>
          <a:xfrm>
            <a:off x="10716216" y="4933496"/>
            <a:ext cx="3914184" cy="338554"/>
          </a:xfrm>
          <a:prstGeom prst="rect">
            <a:avLst/>
          </a:prstGeom>
          <a:noFill/>
        </p:spPr>
        <p:txBody>
          <a:bodyPr wrap="square">
            <a:spAutoFit/>
          </a:bodyPr>
          <a:lstStyle/>
          <a:p>
            <a:r>
              <a:rPr lang="en-IN" sz="1600" dirty="0"/>
              <a:t>Fig 15: Drone Flight Time Formulation</a:t>
            </a:r>
          </a:p>
        </p:txBody>
      </p:sp>
      <p:pic>
        <p:nvPicPr>
          <p:cNvPr id="14" name="Picture 13">
            <a:extLst>
              <a:ext uri="{FF2B5EF4-FFF2-40B4-BE49-F238E27FC236}">
                <a16:creationId xmlns:a16="http://schemas.microsoft.com/office/drawing/2014/main" id="{C0EFE97D-7C77-1C09-EA13-24352DC3F720}"/>
              </a:ext>
            </a:extLst>
          </p:cNvPr>
          <p:cNvPicPr>
            <a:picLocks noChangeAspect="1"/>
          </p:cNvPicPr>
          <p:nvPr/>
        </p:nvPicPr>
        <p:blipFill>
          <a:blip r:embed="rId5"/>
          <a:stretch>
            <a:fillRect/>
          </a:stretch>
        </p:blipFill>
        <p:spPr>
          <a:xfrm>
            <a:off x="4887379" y="2951915"/>
            <a:ext cx="4855642" cy="4250388"/>
          </a:xfrm>
          <a:prstGeom prst="rect">
            <a:avLst/>
          </a:prstGeom>
        </p:spPr>
      </p:pic>
      <p:sp>
        <p:nvSpPr>
          <p:cNvPr id="16" name="TextBox 15">
            <a:extLst>
              <a:ext uri="{FF2B5EF4-FFF2-40B4-BE49-F238E27FC236}">
                <a16:creationId xmlns:a16="http://schemas.microsoft.com/office/drawing/2014/main" id="{378FE862-78C4-F36B-3FE9-761089E71B7F}"/>
              </a:ext>
            </a:extLst>
          </p:cNvPr>
          <p:cNvSpPr txBox="1"/>
          <p:nvPr/>
        </p:nvSpPr>
        <p:spPr>
          <a:xfrm>
            <a:off x="5681817" y="7284789"/>
            <a:ext cx="7366818" cy="338554"/>
          </a:xfrm>
          <a:prstGeom prst="rect">
            <a:avLst/>
          </a:prstGeom>
          <a:noFill/>
        </p:spPr>
        <p:txBody>
          <a:bodyPr wrap="square">
            <a:spAutoFit/>
          </a:bodyPr>
          <a:lstStyle/>
          <a:p>
            <a:r>
              <a:rPr lang="en-IN" sz="1600" dirty="0"/>
              <a:t>Fig 16: Truck Path Formulation</a:t>
            </a:r>
          </a:p>
        </p:txBody>
      </p:sp>
      <p:sp>
        <p:nvSpPr>
          <p:cNvPr id="3" name="Right Triangle 2">
            <a:extLst>
              <a:ext uri="{FF2B5EF4-FFF2-40B4-BE49-F238E27FC236}">
                <a16:creationId xmlns:a16="http://schemas.microsoft.com/office/drawing/2014/main" id="{CA085D23-1482-8069-1D7C-C754223ECC28}"/>
              </a:ext>
            </a:extLst>
          </p:cNvPr>
          <p:cNvSpPr/>
          <p:nvPr/>
        </p:nvSpPr>
        <p:spPr>
          <a:xfrm flipH="1">
            <a:off x="13660278" y="7498080"/>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26</a:t>
            </a:r>
          </a:p>
        </p:txBody>
      </p:sp>
    </p:spTree>
    <p:extLst>
      <p:ext uri="{BB962C8B-B14F-4D97-AF65-F5344CB8AC3E}">
        <p14:creationId xmlns:p14="http://schemas.microsoft.com/office/powerpoint/2010/main" val="142855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nodeType="clickEffect">
                                  <p:stCondLst>
                                    <p:cond delay="0"/>
                                  </p:stCondLst>
                                  <p:childTnLst>
                                    <p:animScale>
                                      <p:cBhvr>
                                        <p:cTn id="23" dur="2000" fill="hold"/>
                                        <p:tgtEl>
                                          <p:spTgt spid="6"/>
                                        </p:tgtEl>
                                      </p:cBhvr>
                                      <p:by x="150000" y="150000"/>
                                    </p:animScale>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2000" fill="hold"/>
                                        <p:tgtEl>
                                          <p:spTgt spid="10"/>
                                        </p:tgtEl>
                                      </p:cBhvr>
                                      <p:by x="150000" y="150000"/>
                                    </p:animScale>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6"/>
                                        </p:tgtEl>
                                      </p:cBhvr>
                                    </p:animEffect>
                                    <p:set>
                                      <p:cBhvr>
                                        <p:cTn id="63" dur="1" fill="hold">
                                          <p:stCondLst>
                                            <p:cond delay="499"/>
                                          </p:stCondLst>
                                        </p:cTn>
                                        <p:tgtEl>
                                          <p:spTgt spid="1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2000" fill="hold"/>
                                        <p:tgtEl>
                                          <p:spTgt spid="14"/>
                                        </p:tgtEl>
                                      </p:cBhvr>
                                      <p:by x="150000" y="150000"/>
                                    </p:animScale>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
                                        </p:tgtEl>
                                      </p:cBhvr>
                                    </p:animEffect>
                                    <p:set>
                                      <p:cBhvr>
                                        <p:cTn id="7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8" grpId="1"/>
      <p:bldP spid="12" grpId="0"/>
      <p:bldP spid="12" grpId="1"/>
      <p:bldP spid="16" grpId="0"/>
      <p:bldP spid="1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D3BE55FA-998A-B90F-FFCD-BC940843C137}"/>
              </a:ext>
            </a:extLst>
          </p:cNvPr>
          <p:cNvPicPr>
            <a:picLocks noChangeAspect="1"/>
          </p:cNvPicPr>
          <p:nvPr/>
        </p:nvPicPr>
        <p:blipFill>
          <a:blip r:embed="rId2"/>
          <a:stretch>
            <a:fillRect/>
          </a:stretch>
        </p:blipFill>
        <p:spPr>
          <a:xfrm>
            <a:off x="0" y="17203"/>
            <a:ext cx="14630400" cy="8330184"/>
          </a:xfrm>
          <a:prstGeom prst="rect">
            <a:avLst/>
          </a:prstGeom>
        </p:spPr>
      </p:pic>
      <p:pic>
        <p:nvPicPr>
          <p:cNvPr id="4" name="Picture 3">
            <a:extLst>
              <a:ext uri="{FF2B5EF4-FFF2-40B4-BE49-F238E27FC236}">
                <a16:creationId xmlns:a16="http://schemas.microsoft.com/office/drawing/2014/main" id="{64AA6AFB-DA8C-9233-CC36-F5CB07976978}"/>
              </a:ext>
            </a:extLst>
          </p:cNvPr>
          <p:cNvPicPr>
            <a:picLocks noChangeAspect="1"/>
          </p:cNvPicPr>
          <p:nvPr/>
        </p:nvPicPr>
        <p:blipFill>
          <a:blip r:embed="rId3"/>
          <a:stretch>
            <a:fillRect/>
          </a:stretch>
        </p:blipFill>
        <p:spPr>
          <a:xfrm>
            <a:off x="1205483" y="282924"/>
            <a:ext cx="5101059" cy="3882168"/>
          </a:xfrm>
          <a:prstGeom prst="rect">
            <a:avLst/>
          </a:prstGeom>
        </p:spPr>
      </p:pic>
      <p:sp>
        <p:nvSpPr>
          <p:cNvPr id="6" name="TextBox 5">
            <a:extLst>
              <a:ext uri="{FF2B5EF4-FFF2-40B4-BE49-F238E27FC236}">
                <a16:creationId xmlns:a16="http://schemas.microsoft.com/office/drawing/2014/main" id="{5E3F9FDC-E210-F073-44F1-17079850C5A7}"/>
              </a:ext>
            </a:extLst>
          </p:cNvPr>
          <p:cNvSpPr txBox="1"/>
          <p:nvPr/>
        </p:nvSpPr>
        <p:spPr>
          <a:xfrm>
            <a:off x="1602428" y="3950184"/>
            <a:ext cx="7315200" cy="615553"/>
          </a:xfrm>
          <a:prstGeom prst="rect">
            <a:avLst/>
          </a:prstGeom>
          <a:noFill/>
        </p:spPr>
        <p:txBody>
          <a:bodyPr wrap="square">
            <a:spAutoFit/>
          </a:bodyPr>
          <a:lstStyle/>
          <a:p>
            <a:endParaRPr lang="en-IN" dirty="0"/>
          </a:p>
          <a:p>
            <a:r>
              <a:rPr lang="en-IN" sz="1600" dirty="0"/>
              <a:t>Fig 17: Objective Formulation</a:t>
            </a:r>
          </a:p>
        </p:txBody>
      </p:sp>
      <p:pic>
        <p:nvPicPr>
          <p:cNvPr id="8" name="Picture 7">
            <a:extLst>
              <a:ext uri="{FF2B5EF4-FFF2-40B4-BE49-F238E27FC236}">
                <a16:creationId xmlns:a16="http://schemas.microsoft.com/office/drawing/2014/main" id="{B08D2226-FC1C-5364-4E6B-E29F181A16C0}"/>
              </a:ext>
            </a:extLst>
          </p:cNvPr>
          <p:cNvPicPr>
            <a:picLocks noChangeAspect="1"/>
          </p:cNvPicPr>
          <p:nvPr/>
        </p:nvPicPr>
        <p:blipFill>
          <a:blip r:embed="rId4"/>
          <a:stretch>
            <a:fillRect/>
          </a:stretch>
        </p:blipFill>
        <p:spPr>
          <a:xfrm>
            <a:off x="7678370" y="264541"/>
            <a:ext cx="5101058" cy="3850259"/>
          </a:xfrm>
          <a:prstGeom prst="rect">
            <a:avLst/>
          </a:prstGeom>
        </p:spPr>
      </p:pic>
      <p:sp>
        <p:nvSpPr>
          <p:cNvPr id="10" name="TextBox 9">
            <a:extLst>
              <a:ext uri="{FF2B5EF4-FFF2-40B4-BE49-F238E27FC236}">
                <a16:creationId xmlns:a16="http://schemas.microsoft.com/office/drawing/2014/main" id="{86AB11E2-67C4-4223-169D-5681D0732C5C}"/>
              </a:ext>
            </a:extLst>
          </p:cNvPr>
          <p:cNvSpPr txBox="1"/>
          <p:nvPr/>
        </p:nvSpPr>
        <p:spPr>
          <a:xfrm>
            <a:off x="8102900" y="4227183"/>
            <a:ext cx="5859843" cy="338554"/>
          </a:xfrm>
          <a:prstGeom prst="rect">
            <a:avLst/>
          </a:prstGeom>
          <a:noFill/>
        </p:spPr>
        <p:txBody>
          <a:bodyPr wrap="square">
            <a:spAutoFit/>
          </a:bodyPr>
          <a:lstStyle/>
          <a:p>
            <a:r>
              <a:rPr lang="en-IN" sz="1600" dirty="0"/>
              <a:t>Fig 18: Heuristic approach of finding landing point</a:t>
            </a:r>
          </a:p>
        </p:txBody>
      </p:sp>
      <p:sp>
        <p:nvSpPr>
          <p:cNvPr id="3" name="TextBox 2">
            <a:extLst>
              <a:ext uri="{FF2B5EF4-FFF2-40B4-BE49-F238E27FC236}">
                <a16:creationId xmlns:a16="http://schemas.microsoft.com/office/drawing/2014/main" id="{E9EE4DD9-E5B0-54CC-3972-ED87671A99C1}"/>
              </a:ext>
            </a:extLst>
          </p:cNvPr>
          <p:cNvSpPr txBox="1"/>
          <p:nvPr/>
        </p:nvSpPr>
        <p:spPr>
          <a:xfrm>
            <a:off x="862454" y="5327402"/>
            <a:ext cx="5955441" cy="2677656"/>
          </a:xfrm>
          <a:prstGeom prst="rect">
            <a:avLst/>
          </a:prstGeom>
          <a:noFill/>
        </p:spPr>
        <p:txBody>
          <a:bodyPr wrap="square" rtlCol="0">
            <a:spAutoFit/>
          </a:bodyPr>
          <a:lstStyle/>
          <a:p>
            <a:pPr algn="just"/>
            <a:r>
              <a:rPr lang="en-US" sz="2400" b="1" dirty="0">
                <a:solidFill>
                  <a:srgbClr val="421C5E"/>
                </a:solidFill>
              </a:rPr>
              <a:t>Why Heuristic approach is chosen?</a:t>
            </a:r>
          </a:p>
          <a:p>
            <a:pPr algn="just"/>
            <a:r>
              <a:rPr lang="en-US" sz="2400" dirty="0"/>
              <a:t>Heuristics provide high quality solutions within polynomial time, allow incremental integration of domain-specific rules (e.g. drone range and payload limitations), and are more adaptable to dynamic changes in the delivery environment.</a:t>
            </a:r>
          </a:p>
        </p:txBody>
      </p:sp>
      <p:pic>
        <p:nvPicPr>
          <p:cNvPr id="7" name="Picture 6">
            <a:extLst>
              <a:ext uri="{FF2B5EF4-FFF2-40B4-BE49-F238E27FC236}">
                <a16:creationId xmlns:a16="http://schemas.microsoft.com/office/drawing/2014/main" id="{CBA115EA-0D18-D088-4972-47B25206EDF2}"/>
              </a:ext>
            </a:extLst>
          </p:cNvPr>
          <p:cNvPicPr>
            <a:picLocks noChangeAspect="1"/>
          </p:cNvPicPr>
          <p:nvPr/>
        </p:nvPicPr>
        <p:blipFill>
          <a:blip r:embed="rId5"/>
          <a:stretch>
            <a:fillRect/>
          </a:stretch>
        </p:blipFill>
        <p:spPr>
          <a:xfrm>
            <a:off x="8707843" y="4742810"/>
            <a:ext cx="3002894" cy="3086640"/>
          </a:xfrm>
          <a:prstGeom prst="rect">
            <a:avLst/>
          </a:prstGeom>
        </p:spPr>
      </p:pic>
      <p:sp>
        <p:nvSpPr>
          <p:cNvPr id="9" name="Right Triangle 8">
            <a:extLst>
              <a:ext uri="{FF2B5EF4-FFF2-40B4-BE49-F238E27FC236}">
                <a16:creationId xmlns:a16="http://schemas.microsoft.com/office/drawing/2014/main" id="{31097152-EAF1-AC1F-BE5E-60CBA84CE3F1}"/>
              </a:ext>
            </a:extLst>
          </p:cNvPr>
          <p:cNvSpPr/>
          <p:nvPr/>
        </p:nvSpPr>
        <p:spPr>
          <a:xfrm flipH="1">
            <a:off x="13706856" y="7515283"/>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27</a:t>
            </a:r>
          </a:p>
        </p:txBody>
      </p:sp>
    </p:spTree>
    <p:extLst>
      <p:ext uri="{BB962C8B-B14F-4D97-AF65-F5344CB8AC3E}">
        <p14:creationId xmlns:p14="http://schemas.microsoft.com/office/powerpoint/2010/main" val="168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4"/>
                                        </p:tgtEl>
                                      </p:cBhvr>
                                      <p:by x="150000" y="150000"/>
                                    </p:animScale>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2000" fill="hold"/>
                                        <p:tgtEl>
                                          <p:spTgt spid="8"/>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 presetClass="emph" presetSubtype="0" fill="hold" nodeType="clickEffect">
                                  <p:stCondLst>
                                    <p:cond delay="0"/>
                                  </p:stCondLst>
                                  <p:childTnLst>
                                    <p:animScale>
                                      <p:cBhvr>
                                        <p:cTn id="54" dur="2000" fill="hold"/>
                                        <p:tgtEl>
                                          <p:spTgt spid="7"/>
                                        </p:tgtEl>
                                      </p:cBhvr>
                                      <p:by x="150000" y="150000"/>
                                    </p:animScale>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14E74B6-2547-CC5D-0E8A-5953EF5F31B1}"/>
              </a:ext>
            </a:extLst>
          </p:cNvPr>
          <p:cNvGrpSpPr/>
          <p:nvPr/>
        </p:nvGrpSpPr>
        <p:grpSpPr>
          <a:xfrm>
            <a:off x="0" y="0"/>
            <a:ext cx="14630400" cy="8238744"/>
            <a:chOff x="0" y="0"/>
            <a:chExt cx="14630400" cy="8238744"/>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8" name="Text 2"/>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Problem of Vehicle Routing</a:t>
              </a:r>
              <a:endParaRPr lang="en-US" sz="4640" dirty="0"/>
            </a:p>
          </p:txBody>
        </p:sp>
        <p:sp>
          <p:nvSpPr>
            <p:cNvPr id="9" name="Text 3"/>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01</a:t>
              </a:r>
              <a:endParaRPr lang="en-US" sz="6410" dirty="0"/>
            </a:p>
          </p:txBody>
        </p:sp>
        <p:sp>
          <p:nvSpPr>
            <p:cNvPr id="10" name="Text 4"/>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2" name="Text 6"/>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5" name="Right Triangle 14">
              <a:extLst>
                <a:ext uri="{FF2B5EF4-FFF2-40B4-BE49-F238E27FC236}">
                  <a16:creationId xmlns:a16="http://schemas.microsoft.com/office/drawing/2014/main" id="{06CAD8CB-28FE-EF42-B3E3-ECD7067C7D31}"/>
                </a:ext>
              </a:extLst>
            </p:cNvPr>
            <p:cNvSpPr/>
            <p:nvPr/>
          </p:nvSpPr>
          <p:spPr>
            <a:xfrm flipH="1">
              <a:off x="13798296"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a:t>
              </a:r>
            </a:p>
          </p:txBody>
        </p:sp>
      </p:gr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832104" y="2615184"/>
            <a:ext cx="8010144"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5" name="Text 1"/>
          <p:cNvSpPr/>
          <p:nvPr/>
        </p:nvSpPr>
        <p:spPr>
          <a:xfrm>
            <a:off x="1078992" y="3749040"/>
            <a:ext cx="7507224" cy="1481328"/>
          </a:xfrm>
          <a:prstGeom prst="rect">
            <a:avLst/>
          </a:prstGeom>
          <a:noFill/>
          <a:ln/>
        </p:spPr>
        <p:txBody>
          <a:bodyPr wrap="square" lIns="0" tIns="0" rIns="0" bIns="0" rtlCol="0" anchor="ctr"/>
          <a:lstStyle/>
          <a:p>
            <a:pPr marL="0" indent="0" algn="l">
              <a:lnSpc>
                <a:spcPts val="2320"/>
              </a:lnSpc>
              <a:buNone/>
            </a:pPr>
            <a:endParaRPr lang="en-US" sz="1850" dirty="0"/>
          </a:p>
        </p:txBody>
      </p:sp>
      <p:pic>
        <p:nvPicPr>
          <p:cNvPr id="6" name="Image 3" descr="preencoded.png">
            <a:extLst>
              <a:ext uri="{FF2B5EF4-FFF2-40B4-BE49-F238E27FC236}">
                <a16:creationId xmlns:a16="http://schemas.microsoft.com/office/drawing/2014/main" id="{162549FC-78EB-A8C7-4E06-36B9EAD43B05}"/>
              </a:ext>
            </a:extLst>
          </p:cNvPr>
          <p:cNvPicPr>
            <a:picLocks noChangeAspect="1"/>
          </p:cNvPicPr>
          <p:nvPr/>
        </p:nvPicPr>
        <p:blipFill>
          <a:blip r:embed="rId5"/>
          <a:stretch>
            <a:fillRect/>
          </a:stretch>
        </p:blipFill>
        <p:spPr>
          <a:xfrm>
            <a:off x="621792" y="916170"/>
            <a:ext cx="2505456" cy="2130552"/>
          </a:xfrm>
          <a:prstGeom prst="rect">
            <a:avLst/>
          </a:prstGeom>
        </p:spPr>
      </p:pic>
      <p:sp>
        <p:nvSpPr>
          <p:cNvPr id="7" name="Text 8">
            <a:extLst>
              <a:ext uri="{FF2B5EF4-FFF2-40B4-BE49-F238E27FC236}">
                <a16:creationId xmlns:a16="http://schemas.microsoft.com/office/drawing/2014/main" id="{606E0485-F6E0-31AA-137D-39B3AFCF483F}"/>
              </a:ext>
            </a:extLst>
          </p:cNvPr>
          <p:cNvSpPr/>
          <p:nvPr/>
        </p:nvSpPr>
        <p:spPr>
          <a:xfrm>
            <a:off x="859536" y="1473954"/>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07</a:t>
            </a:r>
            <a:endParaRPr lang="en-US" sz="6410" dirty="0"/>
          </a:p>
        </p:txBody>
      </p:sp>
      <p:sp>
        <p:nvSpPr>
          <p:cNvPr id="9" name="TextBox 8">
            <a:extLst>
              <a:ext uri="{FF2B5EF4-FFF2-40B4-BE49-F238E27FC236}">
                <a16:creationId xmlns:a16="http://schemas.microsoft.com/office/drawing/2014/main" id="{AAE2EB3E-3665-21D0-E48A-055FB3ABB499}"/>
              </a:ext>
            </a:extLst>
          </p:cNvPr>
          <p:cNvSpPr txBox="1"/>
          <p:nvPr/>
        </p:nvSpPr>
        <p:spPr>
          <a:xfrm>
            <a:off x="1423220" y="3670760"/>
            <a:ext cx="6032090" cy="785600"/>
          </a:xfrm>
          <a:prstGeom prst="rect">
            <a:avLst/>
          </a:prstGeom>
          <a:noFill/>
        </p:spPr>
        <p:txBody>
          <a:bodyPr wrap="square">
            <a:spAutoFit/>
          </a:bodyPr>
          <a:lstStyle/>
          <a:p>
            <a:pPr marL="0" indent="0" algn="r">
              <a:lnSpc>
                <a:spcPts val="5800"/>
              </a:lnSpc>
              <a:buNone/>
            </a:pPr>
            <a:r>
              <a:rPr lang="en-US" sz="4000" dirty="0">
                <a:solidFill>
                  <a:srgbClr val="4C2A66"/>
                </a:solidFill>
                <a:latin typeface="思源宋体-思源宋体-Heavy" pitchFamily="34" charset="0"/>
                <a:ea typeface="思源宋体-思源宋体-Heavy" pitchFamily="34" charset="-122"/>
                <a:cs typeface="思源宋体-思源宋体-Heavy" pitchFamily="34" charset="-120"/>
              </a:rPr>
              <a:t>Result Analysis</a:t>
            </a:r>
            <a:endParaRPr lang="en-US" sz="4000" dirty="0"/>
          </a:p>
        </p:txBody>
      </p:sp>
      <p:sp>
        <p:nvSpPr>
          <p:cNvPr id="8" name="Right Triangle 7">
            <a:extLst>
              <a:ext uri="{FF2B5EF4-FFF2-40B4-BE49-F238E27FC236}">
                <a16:creationId xmlns:a16="http://schemas.microsoft.com/office/drawing/2014/main" id="{A0B02E3A-37F1-3EE2-A8D8-8721E3A88690}"/>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28</a:t>
            </a:r>
          </a:p>
        </p:txBody>
      </p:sp>
    </p:spTree>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graphicFrame>
        <p:nvGraphicFramePr>
          <p:cNvPr id="16" name="Table 0"/>
          <p:cNvGraphicFramePr>
            <a:graphicFrameLocks noGrp="1"/>
          </p:cNvGraphicFramePr>
          <p:nvPr>
            <p:extLst>
              <p:ext uri="{D42A27DB-BD31-4B8C-83A1-F6EECF244321}">
                <p14:modId xmlns:p14="http://schemas.microsoft.com/office/powerpoint/2010/main" val="2795309082"/>
              </p:ext>
            </p:extLst>
          </p:nvPr>
        </p:nvGraphicFramePr>
        <p:xfrm>
          <a:off x="832104" y="2871216"/>
          <a:ext cx="12947904" cy="3693668"/>
        </p:xfrm>
        <a:graphic>
          <a:graphicData uri="http://schemas.openxmlformats.org/drawingml/2006/table">
            <a:tbl>
              <a:tblPr/>
              <a:tblGrid>
                <a:gridCol w="3236976">
                  <a:extLst>
                    <a:ext uri="{9D8B030D-6E8A-4147-A177-3AD203B41FA5}">
                      <a16:colId xmlns:a16="http://schemas.microsoft.com/office/drawing/2014/main" val="20000"/>
                    </a:ext>
                  </a:extLst>
                </a:gridCol>
                <a:gridCol w="3236976">
                  <a:extLst>
                    <a:ext uri="{9D8B030D-6E8A-4147-A177-3AD203B41FA5}">
                      <a16:colId xmlns:a16="http://schemas.microsoft.com/office/drawing/2014/main" val="20001"/>
                    </a:ext>
                  </a:extLst>
                </a:gridCol>
                <a:gridCol w="3236976">
                  <a:extLst>
                    <a:ext uri="{9D8B030D-6E8A-4147-A177-3AD203B41FA5}">
                      <a16:colId xmlns:a16="http://schemas.microsoft.com/office/drawing/2014/main" val="20002"/>
                    </a:ext>
                  </a:extLst>
                </a:gridCol>
                <a:gridCol w="3236976">
                  <a:extLst>
                    <a:ext uri="{9D8B030D-6E8A-4147-A177-3AD203B41FA5}">
                      <a16:colId xmlns:a16="http://schemas.microsoft.com/office/drawing/2014/main" val="20003"/>
                    </a:ext>
                  </a:extLst>
                </a:gridCol>
              </a:tblGrid>
              <a:tr h="868680">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Instance</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DTRC Cost</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Modified </a:t>
                      </a:r>
                      <a:r>
                        <a:rPr lang="en-US" sz="2800" dirty="0" err="1">
                          <a:solidFill>
                            <a:srgbClr val="3D2E50"/>
                          </a:solidFill>
                          <a:latin typeface="思源黑体-思源黑体-Regular" pitchFamily="34" charset="0"/>
                          <a:ea typeface="思源黑体-思源黑体-Regular" pitchFamily="34" charset="-122"/>
                          <a:cs typeface="思源黑体-思源黑体-Regular" pitchFamily="34" charset="-120"/>
                        </a:rPr>
                        <a:t>Kmean</a:t>
                      </a: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 +</a:t>
                      </a:r>
                    </a:p>
                    <a:p>
                      <a:pPr marL="0" indent="0" algn="l">
                        <a:lnSpc>
                          <a:spcPts val="1480"/>
                        </a:lnSpc>
                        <a:buNone/>
                      </a:pPr>
                      <a:endParaRPr lang="en-US" sz="2800" dirty="0">
                        <a:solidFill>
                          <a:srgbClr val="3D2E50"/>
                        </a:solidFill>
                        <a:latin typeface="思源黑体-思源黑体-Regular" pitchFamily="34" charset="0"/>
                        <a:ea typeface="思源黑体-思源黑体-Regular" pitchFamily="34" charset="-122"/>
                      </a:endParaRPr>
                    </a:p>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rPr>
                        <a:t>ILP</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err="1">
                          <a:solidFill>
                            <a:srgbClr val="3D2E50"/>
                          </a:solidFill>
                          <a:latin typeface="思源黑体-思源黑体-Regular" pitchFamily="34" charset="0"/>
                          <a:ea typeface="思源黑体-思源黑体-Regular" pitchFamily="34" charset="-122"/>
                          <a:cs typeface="思源黑体-思源黑体-Regular" pitchFamily="34" charset="-120"/>
                        </a:rPr>
                        <a:t>Kmedoid</a:t>
                      </a: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 + </a:t>
                      </a:r>
                    </a:p>
                    <a:p>
                      <a:pPr marL="0" indent="0" algn="l">
                        <a:lnSpc>
                          <a:spcPts val="1480"/>
                        </a:lnSpc>
                        <a:buNone/>
                      </a:pPr>
                      <a:endParaRPr lang="en-US" sz="2800" dirty="0">
                        <a:solidFill>
                          <a:srgbClr val="3D2E50"/>
                        </a:solidFill>
                        <a:latin typeface="思源黑体-思源黑体-Regular" pitchFamily="34" charset="0"/>
                        <a:ea typeface="思源黑体-思源黑体-Regular" pitchFamily="34" charset="-122"/>
                      </a:endParaRPr>
                    </a:p>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rPr>
                        <a:t>HEURISTIC</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extLst>
                  <a:ext uri="{0D108BD9-81ED-4DB2-BD59-A6C34878D82A}">
                    <a16:rowId xmlns:a16="http://schemas.microsoft.com/office/drawing/2014/main" val="10000"/>
                  </a:ext>
                </a:extLst>
              </a:tr>
              <a:tr h="868680">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A-n45-k6.vrp</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1078.43</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911.64</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797.44</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extLst>
                  <a:ext uri="{0D108BD9-81ED-4DB2-BD59-A6C34878D82A}">
                    <a16:rowId xmlns:a16="http://schemas.microsoft.com/office/drawing/2014/main" val="10001"/>
                  </a:ext>
                </a:extLst>
              </a:tr>
              <a:tr h="868680">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B-n34-k5.vrp</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860.23</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646.30</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798.19</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extLst>
                  <a:ext uri="{0D108BD9-81ED-4DB2-BD59-A6C34878D82A}">
                    <a16:rowId xmlns:a16="http://schemas.microsoft.com/office/drawing/2014/main" val="10002"/>
                  </a:ext>
                </a:extLst>
              </a:tr>
              <a:tr h="868680">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P-n60-k10.vrp</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886.28</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796.90</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tc>
                  <a:txBody>
                    <a:bodyPr/>
                    <a:lstStyle/>
                    <a:p>
                      <a:pPr marL="0" indent="0" algn="l">
                        <a:lnSpc>
                          <a:spcPts val="1480"/>
                        </a:lnSpc>
                        <a:buNone/>
                      </a:pPr>
                      <a:r>
                        <a:rPr lang="en-US" sz="2800" dirty="0">
                          <a:solidFill>
                            <a:srgbClr val="3D2E50"/>
                          </a:solidFill>
                          <a:latin typeface="思源黑体-思源黑体-Regular" pitchFamily="34" charset="0"/>
                          <a:ea typeface="思源黑体-思源黑体-Regular" pitchFamily="34" charset="-122"/>
                          <a:cs typeface="思源黑体-思源黑体-Regular" pitchFamily="34" charset="-120"/>
                        </a:rPr>
                        <a:t>725.53</a:t>
                      </a:r>
                      <a:endParaRPr lang="en-US" sz="2800" dirty="0"/>
                    </a:p>
                  </a:txBody>
                  <a:tcPr marL="234950" marR="234950" marT="234950" marB="234950">
                    <a:lnL w="13970" cap="flat" cmpd="sng" algn="ctr">
                      <a:solidFill>
                        <a:srgbClr val="9C5BD2"/>
                      </a:solidFill>
                      <a:prstDash val="solid"/>
                      <a:round/>
                      <a:headEnd type="none" w="med" len="med"/>
                      <a:tailEnd type="none" w="med" len="med"/>
                    </a:lnL>
                    <a:lnR w="13970" cap="flat" cmpd="sng" algn="ctr">
                      <a:solidFill>
                        <a:srgbClr val="9C5BD2"/>
                      </a:solidFill>
                      <a:prstDash val="solid"/>
                      <a:round/>
                      <a:headEnd type="none" w="med" len="med"/>
                      <a:tailEnd type="none" w="med" len="med"/>
                    </a:lnR>
                    <a:lnT w="13970" cap="flat" cmpd="sng" algn="ctr">
                      <a:solidFill>
                        <a:srgbClr val="9C5BD2"/>
                      </a:solidFill>
                      <a:prstDash val="solid"/>
                      <a:round/>
                      <a:headEnd type="none" w="med" len="med"/>
                      <a:tailEnd type="none" w="med" len="med"/>
                    </a:lnT>
                    <a:lnB w="13970" cap="flat" cmpd="sng" algn="ctr">
                      <a:solidFill>
                        <a:srgbClr val="9C5BD2"/>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Text 0"/>
          <p:cNvSpPr/>
          <p:nvPr/>
        </p:nvSpPr>
        <p:spPr>
          <a:xfrm>
            <a:off x="832104" y="1874520"/>
            <a:ext cx="12984480" cy="740664"/>
          </a:xfrm>
          <a:prstGeom prst="rect">
            <a:avLst/>
          </a:prstGeom>
          <a:noFill/>
          <a:ln/>
        </p:spPr>
        <p:txBody>
          <a:bodyPr wrap="none" lIns="0" tIns="0" rIns="0" bIns="0" rtlCol="0" anchor="ctr"/>
          <a:lstStyle/>
          <a:p>
            <a:pPr marL="0" indent="0" algn="l">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Cost Comparison (Euclidean Distance)</a:t>
            </a:r>
            <a:endParaRPr lang="en-US" sz="4640" dirty="0"/>
          </a:p>
        </p:txBody>
      </p:sp>
      <p:sp>
        <p:nvSpPr>
          <p:cNvPr id="3" name="Right Triangle 2">
            <a:extLst>
              <a:ext uri="{FF2B5EF4-FFF2-40B4-BE49-F238E27FC236}">
                <a16:creationId xmlns:a16="http://schemas.microsoft.com/office/drawing/2014/main" id="{30217381-632F-FB78-8EF9-5859A657207B}"/>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8BBC376-D288-4EDF-2AC5-95B8592A16AA}"/>
              </a:ext>
            </a:extLst>
          </p:cNvPr>
          <p:cNvPicPr>
            <a:picLocks noChangeAspect="1"/>
          </p:cNvPicPr>
          <p:nvPr/>
        </p:nvPicPr>
        <p:blipFill>
          <a:blip r:embed="rId2"/>
          <a:stretch>
            <a:fillRect/>
          </a:stretch>
        </p:blipFill>
        <p:spPr>
          <a:xfrm>
            <a:off x="-1" y="-9144"/>
            <a:ext cx="14630400" cy="8238744"/>
          </a:xfrm>
          <a:prstGeom prst="rect">
            <a:avLst/>
          </a:prstGeom>
        </p:spPr>
      </p:pic>
      <p:sp>
        <p:nvSpPr>
          <p:cNvPr id="4" name="TextBox 3">
            <a:extLst>
              <a:ext uri="{FF2B5EF4-FFF2-40B4-BE49-F238E27FC236}">
                <a16:creationId xmlns:a16="http://schemas.microsoft.com/office/drawing/2014/main" id="{5EC419D5-94A0-A7CC-E222-B949DEDEC8F9}"/>
              </a:ext>
            </a:extLst>
          </p:cNvPr>
          <p:cNvSpPr txBox="1"/>
          <p:nvPr/>
        </p:nvSpPr>
        <p:spPr>
          <a:xfrm>
            <a:off x="4354462" y="567189"/>
            <a:ext cx="7366818" cy="584775"/>
          </a:xfrm>
          <a:prstGeom prst="rect">
            <a:avLst/>
          </a:prstGeom>
          <a:noFill/>
        </p:spPr>
        <p:txBody>
          <a:bodyPr wrap="square">
            <a:spAutoFit/>
          </a:bodyPr>
          <a:lstStyle/>
          <a:p>
            <a:r>
              <a:rPr lang="en-IN" sz="3200" dirty="0"/>
              <a:t>Route Visualisation(A-n45-k6.vrp)</a:t>
            </a:r>
          </a:p>
        </p:txBody>
      </p:sp>
      <p:pic>
        <p:nvPicPr>
          <p:cNvPr id="6" name="Picture 5">
            <a:extLst>
              <a:ext uri="{FF2B5EF4-FFF2-40B4-BE49-F238E27FC236}">
                <a16:creationId xmlns:a16="http://schemas.microsoft.com/office/drawing/2014/main" id="{3C0894AA-393D-C9D0-702A-0889822DF51B}"/>
              </a:ext>
            </a:extLst>
          </p:cNvPr>
          <p:cNvPicPr>
            <a:picLocks noChangeAspect="1"/>
          </p:cNvPicPr>
          <p:nvPr/>
        </p:nvPicPr>
        <p:blipFill>
          <a:blip r:embed="rId3"/>
          <a:srcRect l="4081" r="3460"/>
          <a:stretch>
            <a:fillRect/>
          </a:stretch>
        </p:blipFill>
        <p:spPr>
          <a:xfrm>
            <a:off x="199103" y="1580377"/>
            <a:ext cx="4513007" cy="3198100"/>
          </a:xfrm>
          <a:prstGeom prst="rect">
            <a:avLst/>
          </a:prstGeom>
        </p:spPr>
      </p:pic>
      <p:sp>
        <p:nvSpPr>
          <p:cNvPr id="8" name="TextBox 7">
            <a:extLst>
              <a:ext uri="{FF2B5EF4-FFF2-40B4-BE49-F238E27FC236}">
                <a16:creationId xmlns:a16="http://schemas.microsoft.com/office/drawing/2014/main" id="{34BE53F8-53CF-05D1-C0D0-4E7E3622FF36}"/>
              </a:ext>
            </a:extLst>
          </p:cNvPr>
          <p:cNvSpPr txBox="1"/>
          <p:nvPr/>
        </p:nvSpPr>
        <p:spPr>
          <a:xfrm>
            <a:off x="1751373" y="4837558"/>
            <a:ext cx="7366818" cy="369332"/>
          </a:xfrm>
          <a:prstGeom prst="rect">
            <a:avLst/>
          </a:prstGeom>
          <a:noFill/>
        </p:spPr>
        <p:txBody>
          <a:bodyPr wrap="square">
            <a:spAutoFit/>
          </a:bodyPr>
          <a:lstStyle/>
          <a:p>
            <a:r>
              <a:rPr lang="en-IN" dirty="0"/>
              <a:t>Fig 19 :DTRC</a:t>
            </a:r>
          </a:p>
        </p:txBody>
      </p:sp>
      <p:pic>
        <p:nvPicPr>
          <p:cNvPr id="10" name="Picture 9">
            <a:extLst>
              <a:ext uri="{FF2B5EF4-FFF2-40B4-BE49-F238E27FC236}">
                <a16:creationId xmlns:a16="http://schemas.microsoft.com/office/drawing/2014/main" id="{3854B2FC-BB6B-0F85-F1C1-C22D9833C0CA}"/>
              </a:ext>
            </a:extLst>
          </p:cNvPr>
          <p:cNvPicPr>
            <a:picLocks noChangeAspect="1"/>
          </p:cNvPicPr>
          <p:nvPr/>
        </p:nvPicPr>
        <p:blipFill>
          <a:blip r:embed="rId4"/>
          <a:stretch>
            <a:fillRect/>
          </a:stretch>
        </p:blipFill>
        <p:spPr>
          <a:xfrm>
            <a:off x="9672733" y="1580377"/>
            <a:ext cx="4603808" cy="3198100"/>
          </a:xfrm>
          <a:prstGeom prst="rect">
            <a:avLst/>
          </a:prstGeom>
        </p:spPr>
      </p:pic>
      <p:sp>
        <p:nvSpPr>
          <p:cNvPr id="12" name="TextBox 11">
            <a:extLst>
              <a:ext uri="{FF2B5EF4-FFF2-40B4-BE49-F238E27FC236}">
                <a16:creationId xmlns:a16="http://schemas.microsoft.com/office/drawing/2014/main" id="{B0D5856C-75B8-5B12-4C52-2369AE88797D}"/>
              </a:ext>
            </a:extLst>
          </p:cNvPr>
          <p:cNvSpPr txBox="1"/>
          <p:nvPr/>
        </p:nvSpPr>
        <p:spPr>
          <a:xfrm>
            <a:off x="10486103" y="4906193"/>
            <a:ext cx="3950359" cy="369332"/>
          </a:xfrm>
          <a:prstGeom prst="rect">
            <a:avLst/>
          </a:prstGeom>
          <a:noFill/>
        </p:spPr>
        <p:txBody>
          <a:bodyPr wrap="square">
            <a:spAutoFit/>
          </a:bodyPr>
          <a:lstStyle/>
          <a:p>
            <a:r>
              <a:rPr lang="en-IN" dirty="0"/>
              <a:t>Fig 20: Modified </a:t>
            </a:r>
            <a:r>
              <a:rPr lang="en-IN" dirty="0" err="1"/>
              <a:t>KMeans</a:t>
            </a:r>
            <a:r>
              <a:rPr lang="en-IN" dirty="0"/>
              <a:t> + ILP</a:t>
            </a:r>
          </a:p>
        </p:txBody>
      </p:sp>
      <p:pic>
        <p:nvPicPr>
          <p:cNvPr id="14" name="Picture 13">
            <a:extLst>
              <a:ext uri="{FF2B5EF4-FFF2-40B4-BE49-F238E27FC236}">
                <a16:creationId xmlns:a16="http://schemas.microsoft.com/office/drawing/2014/main" id="{92B730D4-B0EB-074A-F4B1-3345F50F7FF7}"/>
              </a:ext>
            </a:extLst>
          </p:cNvPr>
          <p:cNvPicPr>
            <a:picLocks noChangeAspect="1"/>
          </p:cNvPicPr>
          <p:nvPr/>
        </p:nvPicPr>
        <p:blipFill>
          <a:blip r:embed="rId5"/>
          <a:stretch>
            <a:fillRect/>
          </a:stretch>
        </p:blipFill>
        <p:spPr>
          <a:xfrm>
            <a:off x="5077491" y="4033840"/>
            <a:ext cx="4241384" cy="3481087"/>
          </a:xfrm>
          <a:prstGeom prst="rect">
            <a:avLst/>
          </a:prstGeom>
        </p:spPr>
      </p:pic>
      <p:sp>
        <p:nvSpPr>
          <p:cNvPr id="16" name="TextBox 15">
            <a:extLst>
              <a:ext uri="{FF2B5EF4-FFF2-40B4-BE49-F238E27FC236}">
                <a16:creationId xmlns:a16="http://schemas.microsoft.com/office/drawing/2014/main" id="{83A53C79-E457-8C2D-B07C-8E15866F9921}"/>
              </a:ext>
            </a:extLst>
          </p:cNvPr>
          <p:cNvSpPr txBox="1"/>
          <p:nvPr/>
        </p:nvSpPr>
        <p:spPr>
          <a:xfrm>
            <a:off x="6161139" y="7544200"/>
            <a:ext cx="7366818" cy="369332"/>
          </a:xfrm>
          <a:prstGeom prst="rect">
            <a:avLst/>
          </a:prstGeom>
          <a:noFill/>
        </p:spPr>
        <p:txBody>
          <a:bodyPr wrap="square">
            <a:spAutoFit/>
          </a:bodyPr>
          <a:lstStyle/>
          <a:p>
            <a:r>
              <a:rPr lang="en-IN" dirty="0"/>
              <a:t>Fig 21: </a:t>
            </a:r>
            <a:r>
              <a:rPr lang="en-IN" dirty="0" err="1"/>
              <a:t>Kmedoid</a:t>
            </a:r>
            <a:r>
              <a:rPr lang="en-IN" dirty="0"/>
              <a:t> + Heuristic</a:t>
            </a:r>
          </a:p>
        </p:txBody>
      </p:sp>
      <p:sp>
        <p:nvSpPr>
          <p:cNvPr id="3" name="Right Triangle 2">
            <a:extLst>
              <a:ext uri="{FF2B5EF4-FFF2-40B4-BE49-F238E27FC236}">
                <a16:creationId xmlns:a16="http://schemas.microsoft.com/office/drawing/2014/main" id="{16AE3A32-6DC5-73D3-37B0-94E6C212AE16}"/>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29</a:t>
            </a:r>
          </a:p>
        </p:txBody>
      </p:sp>
    </p:spTree>
    <p:extLst>
      <p:ext uri="{BB962C8B-B14F-4D97-AF65-F5344CB8AC3E}">
        <p14:creationId xmlns:p14="http://schemas.microsoft.com/office/powerpoint/2010/main" val="375365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sp>
        <p:nvSpPr>
          <p:cNvPr id="4" name="Text 0"/>
          <p:cNvSpPr/>
          <p:nvPr/>
        </p:nvSpPr>
        <p:spPr>
          <a:xfrm>
            <a:off x="5806440" y="2688336"/>
            <a:ext cx="8010144" cy="1481328"/>
          </a:xfrm>
          <a:prstGeom prst="rect">
            <a:avLst/>
          </a:prstGeom>
          <a:noFill/>
          <a:ln/>
        </p:spPr>
        <p:txBody>
          <a:bodyPr wrap="square" lIns="0" tIns="0" rIns="0" bIns="0" rtlCol="0" anchor="ctr"/>
          <a:lstStyle/>
          <a:p>
            <a:pPr marL="0" indent="0" algn="l">
              <a:lnSpc>
                <a:spcPts val="5800"/>
              </a:lnSpc>
              <a:buNone/>
            </a:pPr>
            <a:r>
              <a:rPr lang="en-US" sz="4640" dirty="0"/>
              <a:t>By Road visualization  (Chandigarh)</a:t>
            </a:r>
          </a:p>
        </p:txBody>
      </p:sp>
      <p:sp>
        <p:nvSpPr>
          <p:cNvPr id="5" name="Text 1"/>
          <p:cNvSpPr/>
          <p:nvPr/>
        </p:nvSpPr>
        <p:spPr>
          <a:xfrm>
            <a:off x="6053328" y="4562856"/>
            <a:ext cx="7507224" cy="594360"/>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6" name="Right Triangle 5">
            <a:extLst>
              <a:ext uri="{FF2B5EF4-FFF2-40B4-BE49-F238E27FC236}">
                <a16:creationId xmlns:a16="http://schemas.microsoft.com/office/drawing/2014/main" id="{792815E5-2F73-3228-FAA4-D7636477DDDE}"/>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30</a:t>
            </a:r>
          </a:p>
        </p:txBody>
      </p:sp>
    </p:spTree>
  </p:cSld>
  <p:clrMapOvr>
    <a:masterClrMapping/>
  </p:clrMapOvr>
  <p:transition spd="slow">
    <p:cover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59FD5AE-0364-A01E-AF74-23BCC7DF5F5A}"/>
              </a:ext>
            </a:extLst>
          </p:cNvPr>
          <p:cNvPicPr>
            <a:picLocks noChangeAspect="1"/>
          </p:cNvPicPr>
          <p:nvPr/>
        </p:nvPicPr>
        <p:blipFill>
          <a:blip r:embed="rId2"/>
          <a:stretch>
            <a:fillRect/>
          </a:stretch>
        </p:blipFill>
        <p:spPr>
          <a:xfrm>
            <a:off x="-1" y="-9144"/>
            <a:ext cx="14630400" cy="8238744"/>
          </a:xfrm>
          <a:prstGeom prst="rect">
            <a:avLst/>
          </a:prstGeom>
        </p:spPr>
      </p:pic>
      <p:pic>
        <p:nvPicPr>
          <p:cNvPr id="4" name="Picture 3">
            <a:extLst>
              <a:ext uri="{FF2B5EF4-FFF2-40B4-BE49-F238E27FC236}">
                <a16:creationId xmlns:a16="http://schemas.microsoft.com/office/drawing/2014/main" id="{32CA0D30-1C48-9406-AF83-271D73209B6E}"/>
              </a:ext>
            </a:extLst>
          </p:cNvPr>
          <p:cNvPicPr>
            <a:picLocks noChangeAspect="1"/>
          </p:cNvPicPr>
          <p:nvPr/>
        </p:nvPicPr>
        <p:blipFill>
          <a:blip r:embed="rId3"/>
          <a:stretch>
            <a:fillRect/>
          </a:stretch>
        </p:blipFill>
        <p:spPr>
          <a:xfrm>
            <a:off x="714894" y="754115"/>
            <a:ext cx="6394859" cy="3478671"/>
          </a:xfrm>
          <a:prstGeom prst="rect">
            <a:avLst/>
          </a:prstGeom>
        </p:spPr>
      </p:pic>
      <p:sp>
        <p:nvSpPr>
          <p:cNvPr id="6" name="TextBox 5">
            <a:extLst>
              <a:ext uri="{FF2B5EF4-FFF2-40B4-BE49-F238E27FC236}">
                <a16:creationId xmlns:a16="http://schemas.microsoft.com/office/drawing/2014/main" id="{13A8DF18-D7B5-F0A1-A3DD-99242FC84235}"/>
              </a:ext>
            </a:extLst>
          </p:cNvPr>
          <p:cNvSpPr txBox="1"/>
          <p:nvPr/>
        </p:nvSpPr>
        <p:spPr>
          <a:xfrm>
            <a:off x="1415845" y="4307192"/>
            <a:ext cx="7315200" cy="369332"/>
          </a:xfrm>
          <a:prstGeom prst="rect">
            <a:avLst/>
          </a:prstGeom>
          <a:noFill/>
        </p:spPr>
        <p:txBody>
          <a:bodyPr wrap="square">
            <a:spAutoFit/>
          </a:bodyPr>
          <a:lstStyle/>
          <a:p>
            <a:r>
              <a:rPr lang="en-IN" dirty="0"/>
              <a:t>Fig 22: Chandigarh route map(google API)</a:t>
            </a:r>
          </a:p>
        </p:txBody>
      </p:sp>
      <p:pic>
        <p:nvPicPr>
          <p:cNvPr id="8" name="Picture 7">
            <a:extLst>
              <a:ext uri="{FF2B5EF4-FFF2-40B4-BE49-F238E27FC236}">
                <a16:creationId xmlns:a16="http://schemas.microsoft.com/office/drawing/2014/main" id="{FC3FF475-66A8-28EC-5CC6-F2593F24C63E}"/>
              </a:ext>
            </a:extLst>
          </p:cNvPr>
          <p:cNvPicPr>
            <a:picLocks noChangeAspect="1"/>
          </p:cNvPicPr>
          <p:nvPr/>
        </p:nvPicPr>
        <p:blipFill>
          <a:blip r:embed="rId4"/>
          <a:stretch>
            <a:fillRect/>
          </a:stretch>
        </p:blipFill>
        <p:spPr>
          <a:xfrm>
            <a:off x="7910066" y="2331377"/>
            <a:ext cx="5356108" cy="4726458"/>
          </a:xfrm>
          <a:prstGeom prst="rect">
            <a:avLst/>
          </a:prstGeom>
        </p:spPr>
      </p:pic>
      <p:sp>
        <p:nvSpPr>
          <p:cNvPr id="10" name="TextBox 9">
            <a:extLst>
              <a:ext uri="{FF2B5EF4-FFF2-40B4-BE49-F238E27FC236}">
                <a16:creationId xmlns:a16="http://schemas.microsoft.com/office/drawing/2014/main" id="{FC8CA359-3C2D-0F68-C4FA-DC611E3FE1FC}"/>
              </a:ext>
            </a:extLst>
          </p:cNvPr>
          <p:cNvSpPr txBox="1"/>
          <p:nvPr/>
        </p:nvSpPr>
        <p:spPr>
          <a:xfrm>
            <a:off x="8786354" y="7064477"/>
            <a:ext cx="5229934" cy="369332"/>
          </a:xfrm>
          <a:prstGeom prst="rect">
            <a:avLst/>
          </a:prstGeom>
          <a:noFill/>
        </p:spPr>
        <p:txBody>
          <a:bodyPr wrap="square">
            <a:spAutoFit/>
          </a:bodyPr>
          <a:lstStyle/>
          <a:p>
            <a:r>
              <a:rPr lang="en-IN" dirty="0"/>
              <a:t>Fig 23: Chandigarh route map(SUMO)</a:t>
            </a:r>
          </a:p>
        </p:txBody>
      </p:sp>
      <p:sp>
        <p:nvSpPr>
          <p:cNvPr id="3" name="Right Triangle 2">
            <a:extLst>
              <a:ext uri="{FF2B5EF4-FFF2-40B4-BE49-F238E27FC236}">
                <a16:creationId xmlns:a16="http://schemas.microsoft.com/office/drawing/2014/main" id="{FDDFCF78-584B-988A-A56D-2A947D3562F6}"/>
              </a:ext>
            </a:extLst>
          </p:cNvPr>
          <p:cNvSpPr/>
          <p:nvPr/>
        </p:nvSpPr>
        <p:spPr>
          <a:xfrm flipH="1">
            <a:off x="13670279" y="7440451"/>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31</a:t>
            </a:r>
          </a:p>
        </p:txBody>
      </p:sp>
    </p:spTree>
    <p:extLst>
      <p:ext uri="{BB962C8B-B14F-4D97-AF65-F5344CB8AC3E}">
        <p14:creationId xmlns:p14="http://schemas.microsoft.com/office/powerpoint/2010/main" val="4653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9" name="Text 3"/>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Conclusion and Future Scope</a:t>
            </a:r>
            <a:endParaRPr lang="en-US" sz="4640" dirty="0"/>
          </a:p>
        </p:txBody>
      </p:sp>
      <p:sp>
        <p:nvSpPr>
          <p:cNvPr id="10" name="Text 4"/>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2" name="Text 6"/>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3" name="Text 7"/>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08</a:t>
            </a:r>
            <a:endParaRPr lang="en-US" sz="6410" dirty="0"/>
          </a:p>
        </p:txBody>
      </p:sp>
      <p:sp>
        <p:nvSpPr>
          <p:cNvPr id="15" name="Right Triangle 14">
            <a:extLst>
              <a:ext uri="{FF2B5EF4-FFF2-40B4-BE49-F238E27FC236}">
                <a16:creationId xmlns:a16="http://schemas.microsoft.com/office/drawing/2014/main" id="{B9392C3F-1767-AD09-7D22-DBE0260EA7CA}"/>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32</a:t>
            </a:r>
          </a:p>
        </p:txBody>
      </p:sp>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200400" y="2562921"/>
            <a:ext cx="1216152" cy="1216152"/>
          </a:xfrm>
          <a:prstGeom prst="rect">
            <a:avLst/>
          </a:prstGeom>
        </p:spPr>
      </p:pic>
      <p:pic>
        <p:nvPicPr>
          <p:cNvPr id="4" name="Image 2" descr="preencoded.png"/>
          <p:cNvPicPr>
            <a:picLocks noChangeAspect="1"/>
          </p:cNvPicPr>
          <p:nvPr/>
        </p:nvPicPr>
        <p:blipFill>
          <a:blip r:embed="rId5"/>
          <a:stretch>
            <a:fillRect/>
          </a:stretch>
        </p:blipFill>
        <p:spPr>
          <a:xfrm>
            <a:off x="10044684" y="2503405"/>
            <a:ext cx="1216152" cy="1216152"/>
          </a:xfrm>
          <a:prstGeom prst="rect">
            <a:avLst/>
          </a:prstGeom>
        </p:spPr>
      </p:pic>
      <p:sp>
        <p:nvSpPr>
          <p:cNvPr id="5" name="Text 0"/>
          <p:cNvSpPr/>
          <p:nvPr/>
        </p:nvSpPr>
        <p:spPr>
          <a:xfrm>
            <a:off x="960120" y="4754880"/>
            <a:ext cx="6053328" cy="1188720"/>
          </a:xfrm>
          <a:prstGeom prst="rect">
            <a:avLst/>
          </a:prstGeom>
          <a:noFill/>
          <a:ln/>
        </p:spPr>
        <p:txBody>
          <a:bodyPr wrap="square" lIns="0" tIns="0" rIns="0" bIns="0" rtlCol="0" anchor="ctr"/>
          <a:lstStyle/>
          <a:p>
            <a:pPr marL="0" indent="0" algn="ctr">
              <a:buNone/>
            </a:pPr>
            <a:r>
              <a:rPr lang="en-US" sz="3200" dirty="0">
                <a:solidFill>
                  <a:srgbClr val="3D2E50"/>
                </a:solidFill>
                <a:latin typeface="Sylfaen" panose="010A0502050306030303" pitchFamily="18" charset="0"/>
                <a:ea typeface="思源黑体-思源黑体-Regular" pitchFamily="34" charset="-122"/>
                <a:cs typeface="思源黑体-思源黑体-Regular" pitchFamily="34" charset="-120"/>
              </a:rPr>
              <a:t>The proposed framework optimizes last-mile logistics through coordinated truck-drone delivery, reducing operational costs and enhancing delivery efficiency.</a:t>
            </a:r>
            <a:endParaRPr lang="en-US" sz="3200" dirty="0">
              <a:latin typeface="Sylfaen" panose="010A0502050306030303" pitchFamily="18" charset="0"/>
            </a:endParaRPr>
          </a:p>
        </p:txBody>
      </p:sp>
      <p:sp>
        <p:nvSpPr>
          <p:cNvPr id="6" name="Text 1"/>
          <p:cNvSpPr/>
          <p:nvPr/>
        </p:nvSpPr>
        <p:spPr>
          <a:xfrm>
            <a:off x="832104" y="2176272"/>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7" name="Text 2"/>
          <p:cNvSpPr/>
          <p:nvPr/>
        </p:nvSpPr>
        <p:spPr>
          <a:xfrm>
            <a:off x="7626096" y="4754880"/>
            <a:ext cx="6053328" cy="1188720"/>
          </a:xfrm>
          <a:prstGeom prst="rect">
            <a:avLst/>
          </a:prstGeom>
          <a:noFill/>
          <a:ln/>
        </p:spPr>
        <p:txBody>
          <a:bodyPr wrap="square" lIns="0" tIns="0" rIns="0" bIns="0" rtlCol="0" anchor="ctr"/>
          <a:lstStyle/>
          <a:p>
            <a:pPr marL="0" indent="0" algn="ctr">
              <a:buNone/>
            </a:pPr>
            <a:r>
              <a:rPr lang="en-US" sz="3200" dirty="0">
                <a:solidFill>
                  <a:srgbClr val="3D2E50"/>
                </a:solidFill>
                <a:latin typeface="Sylfaen" panose="010A0502050306030303" pitchFamily="18" charset="0"/>
                <a:ea typeface="思源黑体-思源黑体-Regular" pitchFamily="34" charset="-122"/>
                <a:cs typeface="思源黑体-思源黑体-Regular" pitchFamily="34" charset="-120"/>
              </a:rPr>
              <a:t>Future research can extend the model to handle multiple demands from the same customer node and explore dynamic drone landing strategies to increase system adaptability.</a:t>
            </a:r>
            <a:endParaRPr lang="en-US" sz="3200" dirty="0">
              <a:latin typeface="Sylfaen" panose="010A0502050306030303" pitchFamily="18" charset="0"/>
            </a:endParaRPr>
          </a:p>
        </p:txBody>
      </p:sp>
      <p:sp>
        <p:nvSpPr>
          <p:cNvPr id="9" name="TextBox 8">
            <a:extLst>
              <a:ext uri="{FF2B5EF4-FFF2-40B4-BE49-F238E27FC236}">
                <a16:creationId xmlns:a16="http://schemas.microsoft.com/office/drawing/2014/main" id="{C7509CEE-C620-722F-D97B-0CA2329A4D51}"/>
              </a:ext>
            </a:extLst>
          </p:cNvPr>
          <p:cNvSpPr txBox="1"/>
          <p:nvPr/>
        </p:nvSpPr>
        <p:spPr>
          <a:xfrm>
            <a:off x="960120" y="1312170"/>
            <a:ext cx="11869058" cy="707886"/>
          </a:xfrm>
          <a:prstGeom prst="rect">
            <a:avLst/>
          </a:prstGeom>
          <a:noFill/>
        </p:spPr>
        <p:txBody>
          <a:bodyPr wrap="square">
            <a:spAutoFit/>
          </a:bodyPr>
          <a:lstStyle/>
          <a:p>
            <a:r>
              <a:rPr lang="en-IN" sz="4000" dirty="0"/>
              <a:t>Closing remarks towards long term vision</a:t>
            </a:r>
          </a:p>
        </p:txBody>
      </p:sp>
      <p:sp>
        <p:nvSpPr>
          <p:cNvPr id="8" name="Right Triangle 7">
            <a:extLst>
              <a:ext uri="{FF2B5EF4-FFF2-40B4-BE49-F238E27FC236}">
                <a16:creationId xmlns:a16="http://schemas.microsoft.com/office/drawing/2014/main" id="{FDBADE5B-5D4B-B018-841F-A9559669DAB2}"/>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B1299515-E0F7-9F96-0292-5B9745FA6849}"/>
              </a:ext>
            </a:extLst>
          </p:cNvPr>
          <p:cNvPicPr>
            <a:picLocks noChangeAspect="1"/>
          </p:cNvPicPr>
          <p:nvPr/>
        </p:nvPicPr>
        <p:blipFill>
          <a:blip r:embed="rId2"/>
          <a:stretch>
            <a:fillRect/>
          </a:stretch>
        </p:blipFill>
        <p:spPr>
          <a:xfrm>
            <a:off x="0" y="0"/>
            <a:ext cx="14630400" cy="8238744"/>
          </a:xfrm>
          <a:prstGeom prst="rect">
            <a:avLst/>
          </a:prstGeom>
        </p:spPr>
      </p:pic>
      <p:sp>
        <p:nvSpPr>
          <p:cNvPr id="4" name="TextBox 3">
            <a:extLst>
              <a:ext uri="{FF2B5EF4-FFF2-40B4-BE49-F238E27FC236}">
                <a16:creationId xmlns:a16="http://schemas.microsoft.com/office/drawing/2014/main" id="{B6F9BE60-8CF5-1950-BE50-D4A1E262E56A}"/>
              </a:ext>
            </a:extLst>
          </p:cNvPr>
          <p:cNvSpPr txBox="1"/>
          <p:nvPr/>
        </p:nvSpPr>
        <p:spPr>
          <a:xfrm>
            <a:off x="417095" y="135076"/>
            <a:ext cx="13924547" cy="8094524"/>
          </a:xfrm>
          <a:prstGeom prst="rect">
            <a:avLst/>
          </a:prstGeom>
          <a:noFill/>
        </p:spPr>
        <p:txBody>
          <a:bodyPr wrap="square" rtlCol="0">
            <a:spAutoFit/>
          </a:bodyPr>
          <a:lstStyle/>
          <a:p>
            <a:r>
              <a:rPr lang="en-US" sz="4400" dirty="0">
                <a:solidFill>
                  <a:srgbClr val="2E0351"/>
                </a:solidFill>
                <a:latin typeface="Cambria Math" panose="02040503050406030204" pitchFamily="18" charset="0"/>
                <a:ea typeface="Cambria Math" panose="02040503050406030204" pitchFamily="18" charset="0"/>
              </a:rPr>
              <a:t>References</a:t>
            </a:r>
            <a:r>
              <a:rPr lang="en-US" sz="4400" dirty="0">
                <a:solidFill>
                  <a:srgbClr val="2E0351"/>
                </a:solidFill>
              </a:rPr>
              <a:t> </a:t>
            </a:r>
          </a:p>
          <a:p>
            <a:r>
              <a:rPr lang="en-US" sz="2000" dirty="0">
                <a:solidFill>
                  <a:srgbClr val="34164A"/>
                </a:solidFill>
                <a:latin typeface="Sylfaen" panose="010A0502050306030303" pitchFamily="18" charset="0"/>
              </a:rPr>
              <a:t>• </a:t>
            </a:r>
            <a:r>
              <a:rPr lang="en-US" sz="2000" dirty="0" err="1">
                <a:solidFill>
                  <a:srgbClr val="34164A"/>
                </a:solidFill>
                <a:latin typeface="Sylfaen" panose="010A0502050306030303" pitchFamily="18" charset="0"/>
              </a:rPr>
              <a:t>A.Zhan</a:t>
            </a:r>
            <a:r>
              <a:rPr lang="en-US" sz="2000" dirty="0">
                <a:solidFill>
                  <a:srgbClr val="34164A"/>
                </a:solidFill>
                <a:latin typeface="Sylfaen" panose="010A0502050306030303" pitchFamily="18" charset="0"/>
              </a:rPr>
              <a:t>, </a:t>
            </a:r>
            <a:r>
              <a:rPr lang="en-US" sz="2000" dirty="0" err="1">
                <a:solidFill>
                  <a:srgbClr val="34164A"/>
                </a:solidFill>
                <a:latin typeface="Sylfaen" panose="010A0502050306030303" pitchFamily="18" charset="0"/>
              </a:rPr>
              <a:t>X.Li</a:t>
            </a:r>
            <a:r>
              <a:rPr lang="en-US" sz="2000" dirty="0">
                <a:solidFill>
                  <a:srgbClr val="34164A"/>
                </a:solidFill>
                <a:latin typeface="Sylfaen" panose="010A0502050306030303" pitchFamily="18" charset="0"/>
              </a:rPr>
              <a:t>, J. Ma, </a:t>
            </a:r>
            <a:r>
              <a:rPr lang="en-US" sz="2000" dirty="0" err="1">
                <a:solidFill>
                  <a:srgbClr val="34164A"/>
                </a:solidFill>
                <a:latin typeface="Sylfaen" panose="010A0502050306030303" pitchFamily="18" charset="0"/>
              </a:rPr>
              <a:t>Q.Meng</a:t>
            </a:r>
            <a:r>
              <a:rPr lang="en-US" sz="2000" dirty="0">
                <a:solidFill>
                  <a:srgbClr val="34164A"/>
                </a:solidFill>
                <a:latin typeface="Sylfaen" panose="010A0502050306030303" pitchFamily="18" charset="0"/>
              </a:rPr>
              <a:t>. Multi-objective optimization for drone-assisted delivery considering customer satisfaction and energy consumption. Annals of Operations Research, 2023. https://link.springer.com/article/10.1007/s10479-023-05418-y </a:t>
            </a:r>
          </a:p>
          <a:p>
            <a:endParaRPr lang="en-US" sz="2000" dirty="0">
              <a:solidFill>
                <a:srgbClr val="34164A"/>
              </a:solidFill>
              <a:latin typeface="Sylfaen" panose="010A0502050306030303" pitchFamily="18" charset="0"/>
            </a:endParaRPr>
          </a:p>
          <a:p>
            <a:r>
              <a:rPr lang="en-US" sz="2000" dirty="0">
                <a:solidFill>
                  <a:srgbClr val="34164A"/>
                </a:solidFill>
                <a:latin typeface="Sylfaen" panose="010A0502050306030303" pitchFamily="18" charset="0"/>
              </a:rPr>
              <a:t>• H. Xu, Y. Li, M. Du, H. Wang. Optimizing Drone Delivery with Energy Consumption and Time Windows: A MILP Approach. Drones, 8(1), 27, 2024. https://www.mdpi.com/2504-446X/8/1/27 </a:t>
            </a:r>
          </a:p>
          <a:p>
            <a:endParaRPr lang="en-US" sz="2000" dirty="0">
              <a:solidFill>
                <a:srgbClr val="34164A"/>
              </a:solidFill>
              <a:latin typeface="Sylfaen" panose="010A0502050306030303" pitchFamily="18" charset="0"/>
            </a:endParaRPr>
          </a:p>
          <a:p>
            <a:r>
              <a:rPr lang="en-US" sz="2000" dirty="0">
                <a:solidFill>
                  <a:srgbClr val="34164A"/>
                </a:solidFill>
                <a:latin typeface="Sylfaen" panose="010A0502050306030303" pitchFamily="18" charset="0"/>
              </a:rPr>
              <a:t>• R. D’Andrea. Guest editorial can drones deliver? Artificial Intelligence, Volume 287, 2020. https://www.sciencedirect.com/science/article/abs/pii/S0957417421002955 </a:t>
            </a:r>
          </a:p>
          <a:p>
            <a:endParaRPr lang="en-US" sz="2000" dirty="0">
              <a:solidFill>
                <a:srgbClr val="34164A"/>
              </a:solidFill>
              <a:latin typeface="Sylfaen" panose="010A0502050306030303" pitchFamily="18" charset="0"/>
            </a:endParaRPr>
          </a:p>
          <a:p>
            <a:r>
              <a:rPr lang="en-US" sz="2000" dirty="0">
                <a:solidFill>
                  <a:srgbClr val="34164A"/>
                </a:solidFill>
                <a:latin typeface="Sylfaen" panose="010A0502050306030303" pitchFamily="18" charset="0"/>
              </a:rPr>
              <a:t>• A. Allegretti, F. </a:t>
            </a:r>
            <a:r>
              <a:rPr lang="en-US" sz="2000" dirty="0" err="1">
                <a:solidFill>
                  <a:srgbClr val="34164A"/>
                </a:solidFill>
                <a:latin typeface="Sylfaen" panose="010A0502050306030303" pitchFamily="18" charset="0"/>
              </a:rPr>
              <a:t>Dell’Amico</a:t>
            </a:r>
            <a:r>
              <a:rPr lang="en-US" sz="2000" dirty="0">
                <a:solidFill>
                  <a:srgbClr val="34164A"/>
                </a:solidFill>
                <a:latin typeface="Sylfaen" panose="010A0502050306030303" pitchFamily="18" charset="0"/>
              </a:rPr>
              <a:t>, A. </a:t>
            </a:r>
            <a:r>
              <a:rPr lang="en-US" sz="2000" dirty="0" err="1">
                <a:solidFill>
                  <a:srgbClr val="34164A"/>
                </a:solidFill>
                <a:latin typeface="Sylfaen" panose="010A0502050306030303" pitchFamily="18" charset="0"/>
              </a:rPr>
              <a:t>Faloppa</a:t>
            </a:r>
            <a:r>
              <a:rPr lang="en-US" sz="2000" dirty="0">
                <a:solidFill>
                  <a:srgbClr val="34164A"/>
                </a:solidFill>
                <a:latin typeface="Sylfaen" panose="010A0502050306030303" pitchFamily="18" charset="0"/>
              </a:rPr>
              <a:t>, A. </a:t>
            </a:r>
            <a:r>
              <a:rPr lang="en-US" sz="2000" dirty="0" err="1">
                <a:solidFill>
                  <a:srgbClr val="34164A"/>
                </a:solidFill>
                <a:latin typeface="Sylfaen" panose="010A0502050306030303" pitchFamily="18" charset="0"/>
              </a:rPr>
              <a:t>Hadjicharalambous</a:t>
            </a:r>
            <a:r>
              <a:rPr lang="en-US" sz="2000" dirty="0">
                <a:solidFill>
                  <a:srgbClr val="34164A"/>
                </a:solidFill>
                <a:latin typeface="Sylfaen" panose="010A0502050306030303" pitchFamily="18" charset="0"/>
              </a:rPr>
              <a:t>. A MILP formulation for the capacitated vehicle routing problem with drones. </a:t>
            </a:r>
            <a:r>
              <a:rPr lang="en-US" sz="2000" dirty="0" err="1">
                <a:solidFill>
                  <a:srgbClr val="34164A"/>
                </a:solidFill>
                <a:latin typeface="Sylfaen" panose="010A0502050306030303" pitchFamily="18" charset="0"/>
              </a:rPr>
              <a:t>Politecnico</a:t>
            </a:r>
            <a:r>
              <a:rPr lang="en-US" sz="2000" dirty="0">
                <a:solidFill>
                  <a:srgbClr val="34164A"/>
                </a:solidFill>
                <a:latin typeface="Sylfaen" panose="010A0502050306030303" pitchFamily="18" charset="0"/>
              </a:rPr>
              <a:t> di Milano Repository (preprint). https://re.public.polimi.it/bitstream/11311/1228778/4/Manuscriptiris.pdf </a:t>
            </a:r>
          </a:p>
          <a:p>
            <a:r>
              <a:rPr lang="en-US" sz="2000" dirty="0">
                <a:solidFill>
                  <a:srgbClr val="34164A"/>
                </a:solidFill>
                <a:latin typeface="Sylfaen" panose="010A0502050306030303" pitchFamily="18" charset="0"/>
              </a:rPr>
              <a:t>• T. </a:t>
            </a:r>
            <a:r>
              <a:rPr lang="en-US" sz="2000" dirty="0" err="1">
                <a:solidFill>
                  <a:srgbClr val="34164A"/>
                </a:solidFill>
                <a:latin typeface="Sylfaen" panose="010A0502050306030303" pitchFamily="18" charset="0"/>
              </a:rPr>
              <a:t>Poikonen</a:t>
            </a:r>
            <a:r>
              <a:rPr lang="en-US" sz="2000" dirty="0">
                <a:solidFill>
                  <a:srgbClr val="34164A"/>
                </a:solidFill>
                <a:latin typeface="Sylfaen" panose="010A0502050306030303" pitchFamily="18" charset="0"/>
              </a:rPr>
              <a:t>, S. Golden, B. P. Golden. The vehicle routing problem with drones: Extended models and connections. European Journal of Operational Research, Volume 274, Issue 2, 2019. https://www.sciencedirect.com/science/article/abs/pii/S0925527319300106</a:t>
            </a:r>
          </a:p>
          <a:p>
            <a:endParaRPr lang="en-US" sz="2000" dirty="0">
              <a:solidFill>
                <a:srgbClr val="34164A"/>
              </a:solidFill>
              <a:latin typeface="Sylfaen" panose="010A0502050306030303" pitchFamily="18" charset="0"/>
            </a:endParaRPr>
          </a:p>
          <a:p>
            <a:r>
              <a:rPr lang="en-US" sz="2000" dirty="0">
                <a:solidFill>
                  <a:srgbClr val="34164A"/>
                </a:solidFill>
                <a:latin typeface="Sylfaen" panose="010A0502050306030303" pitchFamily="18" charset="0"/>
              </a:rPr>
              <a:t>• H. Y. Jeong, B. D. Song, S. Lee. Truck-drone hybrid delivery routing: Payload-energy dependency and </a:t>
            </a:r>
            <a:r>
              <a:rPr lang="en-US" sz="2000" dirty="0" err="1">
                <a:solidFill>
                  <a:srgbClr val="34164A"/>
                </a:solidFill>
                <a:latin typeface="Sylfaen" panose="010A0502050306030303" pitchFamily="18" charset="0"/>
              </a:rPr>
              <a:t>NoFly</a:t>
            </a:r>
            <a:r>
              <a:rPr lang="en-US" sz="2000" dirty="0">
                <a:solidFill>
                  <a:srgbClr val="34164A"/>
                </a:solidFill>
                <a:latin typeface="Sylfaen" panose="010A0502050306030303" pitchFamily="18" charset="0"/>
              </a:rPr>
              <a:t> zones. Transportation Research Part C: Emerging Technologies, Volume 102, 2019. https://doi.org/10.1016/j.trc.2019.02.022</a:t>
            </a:r>
          </a:p>
          <a:p>
            <a:endParaRPr lang="en-US" sz="2000" dirty="0">
              <a:solidFill>
                <a:srgbClr val="34164A"/>
              </a:solidFill>
              <a:latin typeface="Sylfaen" panose="010A0502050306030303" pitchFamily="18" charset="0"/>
            </a:endParaRPr>
          </a:p>
          <a:p>
            <a:r>
              <a:rPr lang="en-US" sz="2000" dirty="0">
                <a:solidFill>
                  <a:srgbClr val="34164A"/>
                </a:solidFill>
                <a:latin typeface="Sylfaen" panose="010A0502050306030303" pitchFamily="18" charset="0"/>
              </a:rPr>
              <a:t>• P. </a:t>
            </a:r>
            <a:r>
              <a:rPr lang="en-US" sz="2000" dirty="0" err="1">
                <a:solidFill>
                  <a:srgbClr val="34164A"/>
                </a:solidFill>
                <a:latin typeface="Sylfaen" panose="010A0502050306030303" pitchFamily="18" charset="0"/>
              </a:rPr>
              <a:t>Kitjacharoenchai</a:t>
            </a:r>
            <a:r>
              <a:rPr lang="en-US" sz="2000" dirty="0">
                <a:solidFill>
                  <a:srgbClr val="34164A"/>
                </a:solidFill>
                <a:latin typeface="Sylfaen" panose="010A0502050306030303" pitchFamily="18" charset="0"/>
              </a:rPr>
              <a:t>, B.-C. Min, S. Lee. Two echelon vehicle routing problem with drones in last mile delivery. International Journal of Production Economics, Volume 225, 2020. https://doi.org/10.1016/j.ijpe.2019.107598</a:t>
            </a:r>
          </a:p>
          <a:p>
            <a:endParaRPr lang="en-US" sz="2000" dirty="0">
              <a:solidFill>
                <a:srgbClr val="34164A"/>
              </a:solidFill>
              <a:latin typeface="Sylfaen" panose="010A0502050306030303" pitchFamily="18" charset="0"/>
            </a:endParaRPr>
          </a:p>
          <a:p>
            <a:r>
              <a:rPr lang="en-US" sz="2000" dirty="0">
                <a:solidFill>
                  <a:srgbClr val="34164A"/>
                </a:solidFill>
                <a:latin typeface="Sylfaen" panose="010A0502050306030303" pitchFamily="18" charset="0"/>
              </a:rPr>
              <a:t> • laporte2009 G. Laporte, “Fifty Years of Vehicle Routing,” Transportation Science, vol. 43, no. 4, pp. 408–416, 2009. https://doi.org/10.1287/trsc.1090.0301</a:t>
            </a:r>
          </a:p>
        </p:txBody>
      </p:sp>
      <p:sp>
        <p:nvSpPr>
          <p:cNvPr id="5" name="Right Triangle 4">
            <a:extLst>
              <a:ext uri="{FF2B5EF4-FFF2-40B4-BE49-F238E27FC236}">
                <a16:creationId xmlns:a16="http://schemas.microsoft.com/office/drawing/2014/main" id="{0DBDA737-57EF-E8E2-47C4-C1698F3401D4}"/>
              </a:ext>
            </a:extLst>
          </p:cNvPr>
          <p:cNvSpPr/>
          <p:nvPr/>
        </p:nvSpPr>
        <p:spPr>
          <a:xfrm flipH="1">
            <a:off x="13642848" y="7397496"/>
            <a:ext cx="960120"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34</a:t>
            </a:r>
          </a:p>
        </p:txBody>
      </p:sp>
    </p:spTree>
    <p:extLst>
      <p:ext uri="{BB962C8B-B14F-4D97-AF65-F5344CB8AC3E}">
        <p14:creationId xmlns:p14="http://schemas.microsoft.com/office/powerpoint/2010/main" val="277864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832104" y="3474720"/>
            <a:ext cx="12984480" cy="1024128"/>
          </a:xfrm>
          <a:prstGeom prst="rect">
            <a:avLst/>
          </a:prstGeom>
          <a:noFill/>
          <a:ln/>
        </p:spPr>
        <p:txBody>
          <a:bodyPr wrap="none" lIns="0" tIns="0" rIns="0" bIns="0" rtlCol="0" anchor="ctr"/>
          <a:lstStyle/>
          <a:p>
            <a:pPr marL="0" indent="0" algn="ctr">
              <a:lnSpc>
                <a:spcPts val="8010"/>
              </a:lnSpc>
              <a:buNone/>
            </a:pPr>
            <a:r>
              <a:rPr lang="en-US" sz="6410" dirty="0">
                <a:solidFill>
                  <a:srgbClr val="4C2A66"/>
                </a:solidFill>
                <a:latin typeface="思源宋体-思源宋体-Heavy" pitchFamily="34" charset="0"/>
                <a:ea typeface="思源宋体-思源宋体-Heavy" pitchFamily="34" charset="-122"/>
                <a:cs typeface="思源宋体-思源宋体-Heavy" pitchFamily="34" charset="-120"/>
              </a:rPr>
              <a:t>Thank You</a:t>
            </a:r>
            <a:endParaRPr lang="en-US" sz="641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9759135" y="2542033"/>
            <a:ext cx="475488" cy="475488"/>
          </a:xfrm>
          <a:prstGeom prst="rect">
            <a:avLst/>
          </a:prstGeom>
        </p:spPr>
      </p:pic>
      <p:pic>
        <p:nvPicPr>
          <p:cNvPr id="5" name="Image 3" descr="preencoded.png"/>
          <p:cNvPicPr>
            <a:picLocks noChangeAspect="1"/>
          </p:cNvPicPr>
          <p:nvPr/>
        </p:nvPicPr>
        <p:blipFill>
          <a:blip r:embed="rId5"/>
          <a:stretch>
            <a:fillRect/>
          </a:stretch>
        </p:blipFill>
        <p:spPr>
          <a:xfrm>
            <a:off x="5196279" y="2521980"/>
            <a:ext cx="475488" cy="475488"/>
          </a:xfrm>
          <a:prstGeom prst="rect">
            <a:avLst/>
          </a:prstGeom>
        </p:spPr>
      </p:pic>
      <p:pic>
        <p:nvPicPr>
          <p:cNvPr id="6" name="Image 4" descr="preencoded.png"/>
          <p:cNvPicPr>
            <a:picLocks noChangeAspect="1"/>
          </p:cNvPicPr>
          <p:nvPr/>
        </p:nvPicPr>
        <p:blipFill>
          <a:blip r:embed="rId5"/>
          <a:stretch>
            <a:fillRect/>
          </a:stretch>
        </p:blipFill>
        <p:spPr>
          <a:xfrm>
            <a:off x="819992" y="2474575"/>
            <a:ext cx="475488" cy="475488"/>
          </a:xfrm>
          <a:prstGeom prst="rect">
            <a:avLst/>
          </a:prstGeom>
        </p:spPr>
      </p:pic>
      <p:sp>
        <p:nvSpPr>
          <p:cNvPr id="7" name="Text 0"/>
          <p:cNvSpPr/>
          <p:nvPr/>
        </p:nvSpPr>
        <p:spPr>
          <a:xfrm>
            <a:off x="9935277" y="2560321"/>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8" name="Text 1"/>
          <p:cNvSpPr/>
          <p:nvPr/>
        </p:nvSpPr>
        <p:spPr>
          <a:xfrm>
            <a:off x="10460736" y="2619195"/>
            <a:ext cx="3337560" cy="374904"/>
          </a:xfrm>
          <a:prstGeom prst="rect">
            <a:avLst/>
          </a:prstGeom>
          <a:noFill/>
          <a:ln/>
        </p:spPr>
        <p:txBody>
          <a:bodyPr wrap="none" lIns="0" tIns="0" rIns="0" bIns="0" rtlCol="0" anchor="ctr"/>
          <a:lstStyle/>
          <a:p>
            <a:pPr marL="0" indent="0" algn="l">
              <a:lnSpc>
                <a:spcPts val="2900"/>
              </a:lnSpc>
              <a:buNone/>
            </a:pPr>
            <a:r>
              <a:rPr lang="en-US" sz="3200" dirty="0">
                <a:solidFill>
                  <a:srgbClr val="3D2E50"/>
                </a:solidFill>
                <a:latin typeface="思源宋体-思源宋体-Heavy" pitchFamily="34" charset="0"/>
                <a:ea typeface="思源宋体-思源宋体-Heavy" pitchFamily="34" charset="-122"/>
              </a:rPr>
              <a:t>Non-Serviceable Areas</a:t>
            </a:r>
            <a:endParaRPr lang="en-US" sz="3200" dirty="0"/>
          </a:p>
        </p:txBody>
      </p:sp>
      <p:sp>
        <p:nvSpPr>
          <p:cNvPr id="9" name="Text 2"/>
          <p:cNvSpPr/>
          <p:nvPr/>
        </p:nvSpPr>
        <p:spPr>
          <a:xfrm>
            <a:off x="5822643" y="2519493"/>
            <a:ext cx="3337560" cy="740664"/>
          </a:xfrm>
          <a:prstGeom prst="rect">
            <a:avLst/>
          </a:prstGeom>
          <a:noFill/>
          <a:ln/>
        </p:spPr>
        <p:txBody>
          <a:bodyPr wrap="square" lIns="0" tIns="0" rIns="0" bIns="0" rtlCol="0" anchor="ctr"/>
          <a:lstStyle/>
          <a:p>
            <a:pPr marL="0" indent="0" algn="l">
              <a:lnSpc>
                <a:spcPts val="2900"/>
              </a:lnSpc>
              <a:buNone/>
            </a:pPr>
            <a:r>
              <a:rPr lang="en-US" sz="3200" dirty="0">
                <a:solidFill>
                  <a:srgbClr val="3D2E50"/>
                </a:solidFill>
                <a:latin typeface="思源宋体-思源宋体-Heavy" pitchFamily="34" charset="0"/>
                <a:ea typeface="思源宋体-思源宋体-Heavy" pitchFamily="34" charset="-122"/>
                <a:cs typeface="思源宋体-思源宋体-Heavy" pitchFamily="34" charset="-120"/>
              </a:rPr>
              <a:t>Traditional Delivery Issues</a:t>
            </a:r>
            <a:endParaRPr lang="en-US" sz="3200" dirty="0"/>
          </a:p>
        </p:txBody>
      </p:sp>
      <p:sp>
        <p:nvSpPr>
          <p:cNvPr id="10" name="Text 3"/>
          <p:cNvSpPr/>
          <p:nvPr/>
        </p:nvSpPr>
        <p:spPr>
          <a:xfrm>
            <a:off x="1410663" y="2662750"/>
            <a:ext cx="3337560" cy="374904"/>
          </a:xfrm>
          <a:prstGeom prst="rect">
            <a:avLst/>
          </a:prstGeom>
          <a:noFill/>
          <a:ln/>
        </p:spPr>
        <p:txBody>
          <a:bodyPr wrap="none" lIns="0" tIns="0" rIns="0" bIns="0" rtlCol="0" anchor="ctr"/>
          <a:lstStyle/>
          <a:p>
            <a:pPr marL="0" indent="0" algn="l">
              <a:lnSpc>
                <a:spcPts val="2900"/>
              </a:lnSpc>
              <a:buNone/>
            </a:pPr>
            <a:r>
              <a:rPr lang="en-US" sz="3200" dirty="0">
                <a:solidFill>
                  <a:srgbClr val="3D2E50"/>
                </a:solidFill>
                <a:latin typeface="思源宋体-思源宋体-Heavy" pitchFamily="34" charset="0"/>
                <a:ea typeface="思源宋体-思源宋体-Heavy" pitchFamily="34" charset="-122"/>
                <a:cs typeface="思源宋体-思源宋体-Heavy" pitchFamily="34" charset="-120"/>
              </a:rPr>
              <a:t>E-commerce Growth</a:t>
            </a:r>
            <a:endParaRPr lang="en-US" sz="3200" dirty="0"/>
          </a:p>
        </p:txBody>
      </p:sp>
      <p:sp>
        <p:nvSpPr>
          <p:cNvPr id="11" name="Text 4"/>
          <p:cNvSpPr/>
          <p:nvPr/>
        </p:nvSpPr>
        <p:spPr>
          <a:xfrm>
            <a:off x="10460736" y="3629386"/>
            <a:ext cx="3545385" cy="2781339"/>
          </a:xfrm>
          <a:prstGeom prst="rect">
            <a:avLst/>
          </a:prstGeom>
          <a:noFill/>
          <a:ln/>
        </p:spPr>
        <p:txBody>
          <a:bodyPr wrap="square" lIns="0" tIns="0" rIns="0" bIns="0" rtlCol="0" anchor="ctr"/>
          <a:lstStyle/>
          <a:p>
            <a:pPr marL="0" indent="0" algn="l">
              <a:buNone/>
            </a:pPr>
            <a:r>
              <a:rPr lang="en-US" sz="3200" dirty="0">
                <a:solidFill>
                  <a:srgbClr val="3D2E50"/>
                </a:solidFill>
                <a:latin typeface="Cambria Math" panose="02040503050406030204" pitchFamily="18" charset="0"/>
                <a:ea typeface="Cambria Math" panose="02040503050406030204" pitchFamily="18" charset="0"/>
                <a:cs typeface="思源黑体-思源黑体-Regular" pitchFamily="34" charset="-120"/>
              </a:rPr>
              <a:t>There are certain areas where trucks cannot go for delivery as the roads are not wide enough for the trucks to travel.</a:t>
            </a:r>
            <a:endParaRPr lang="en-US" sz="3200" dirty="0">
              <a:latin typeface="Cambria Math" panose="02040503050406030204" pitchFamily="18" charset="0"/>
              <a:ea typeface="Cambria Math" panose="02040503050406030204" pitchFamily="18" charset="0"/>
            </a:endParaRPr>
          </a:p>
        </p:txBody>
      </p:sp>
      <p:sp>
        <p:nvSpPr>
          <p:cNvPr id="12" name="Text 5"/>
          <p:cNvSpPr/>
          <p:nvPr/>
        </p:nvSpPr>
        <p:spPr>
          <a:xfrm>
            <a:off x="5363358" y="2510511"/>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13" name="Text 6"/>
          <p:cNvSpPr/>
          <p:nvPr/>
        </p:nvSpPr>
        <p:spPr>
          <a:xfrm>
            <a:off x="996696" y="1060704"/>
            <a:ext cx="12984480" cy="740664"/>
          </a:xfrm>
          <a:prstGeom prst="rect">
            <a:avLst/>
          </a:prstGeom>
          <a:noFill/>
          <a:ln/>
        </p:spPr>
        <p:txBody>
          <a:bodyPr wrap="none" lIns="0" tIns="0" rIns="0" bIns="0" rtlCol="0" anchor="ctr"/>
          <a:lstStyle/>
          <a:p>
            <a:pPr marL="0" indent="0" algn="l">
              <a:lnSpc>
                <a:spcPts val="5800"/>
              </a:lnSpc>
              <a:buNone/>
            </a:pPr>
            <a:r>
              <a:rPr lang="en-US" sz="5400" dirty="0">
                <a:solidFill>
                  <a:srgbClr val="4C2A66"/>
                </a:solidFill>
                <a:latin typeface="思源宋体-思源宋体-Heavy" pitchFamily="34" charset="0"/>
                <a:ea typeface="思源宋体-思源宋体-Heavy" pitchFamily="34" charset="-122"/>
                <a:cs typeface="思源宋体-思源宋体-Heavy" pitchFamily="34" charset="-120"/>
              </a:rPr>
              <a:t>Problem of Vehicle Routing</a:t>
            </a:r>
            <a:endParaRPr lang="en-US" sz="5400" dirty="0"/>
          </a:p>
        </p:txBody>
      </p:sp>
      <p:sp>
        <p:nvSpPr>
          <p:cNvPr id="14" name="Text 7"/>
          <p:cNvSpPr/>
          <p:nvPr/>
        </p:nvSpPr>
        <p:spPr>
          <a:xfrm>
            <a:off x="970868" y="2521980"/>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15" name="Text 8"/>
          <p:cNvSpPr/>
          <p:nvPr/>
        </p:nvSpPr>
        <p:spPr>
          <a:xfrm>
            <a:off x="1321308" y="3803383"/>
            <a:ext cx="3516270" cy="3072785"/>
          </a:xfrm>
          <a:prstGeom prst="rect">
            <a:avLst/>
          </a:prstGeom>
          <a:noFill/>
          <a:ln/>
        </p:spPr>
        <p:txBody>
          <a:bodyPr wrap="square" lIns="0" tIns="0" rIns="0" bIns="0" rtlCol="0" anchor="ctr"/>
          <a:lstStyle/>
          <a:p>
            <a:pPr marL="0" indent="0">
              <a:buNone/>
            </a:pPr>
            <a:r>
              <a:rPr lang="en-US" sz="3200" dirty="0">
                <a:solidFill>
                  <a:srgbClr val="3D2E50"/>
                </a:solidFill>
                <a:latin typeface="Cambria Math" panose="02040503050406030204" pitchFamily="18" charset="0"/>
                <a:ea typeface="Cambria Math" panose="02040503050406030204" pitchFamily="18" charset="0"/>
                <a:cs typeface="Mongolian Baiti" panose="03000500000000000000" pitchFamily="66" charset="0"/>
              </a:rPr>
              <a:t>The rapid growth of e-commerce and rising customer expectations for faster deliveries have intensified challenges in last-mile logistics.</a:t>
            </a:r>
            <a:endParaRPr lang="en-US" sz="3200" dirty="0">
              <a:latin typeface="Cambria Math" panose="02040503050406030204" pitchFamily="18" charset="0"/>
              <a:ea typeface="Cambria Math" panose="02040503050406030204" pitchFamily="18" charset="0"/>
              <a:cs typeface="Mongolian Baiti" panose="03000500000000000000" pitchFamily="66" charset="0"/>
            </a:endParaRPr>
          </a:p>
        </p:txBody>
      </p:sp>
      <p:sp>
        <p:nvSpPr>
          <p:cNvPr id="16" name="Text 9"/>
          <p:cNvSpPr/>
          <p:nvPr/>
        </p:nvSpPr>
        <p:spPr>
          <a:xfrm>
            <a:off x="5822643" y="4169222"/>
            <a:ext cx="3853794" cy="2489895"/>
          </a:xfrm>
          <a:prstGeom prst="rect">
            <a:avLst/>
          </a:prstGeom>
          <a:noFill/>
          <a:ln/>
        </p:spPr>
        <p:txBody>
          <a:bodyPr wrap="square" lIns="0" tIns="0" rIns="0" bIns="0" rtlCol="0" anchor="ctr"/>
          <a:lstStyle/>
          <a:p>
            <a:pPr marL="0" indent="0" algn="l">
              <a:buNone/>
            </a:pPr>
            <a:r>
              <a:rPr lang="en-US" sz="3200" dirty="0">
                <a:solidFill>
                  <a:srgbClr val="3D2E50"/>
                </a:solidFill>
                <a:latin typeface="Cambria Math" panose="02040503050406030204" pitchFamily="18" charset="0"/>
                <a:ea typeface="Cambria Math" panose="02040503050406030204" pitchFamily="18" charset="0"/>
                <a:cs typeface="思源黑体-思源黑体-Regular" pitchFamily="34" charset="-120"/>
              </a:rPr>
              <a:t>Traditional truck-based delivery systems face inefficiencies due to traffic congestion, fuel costs, and environmental concerns.</a:t>
            </a:r>
            <a:endParaRPr lang="en-US" sz="3200" dirty="0">
              <a:latin typeface="Cambria Math" panose="02040503050406030204" pitchFamily="18" charset="0"/>
              <a:ea typeface="Cambria Math" panose="02040503050406030204" pitchFamily="18" charset="0"/>
            </a:endParaRPr>
          </a:p>
        </p:txBody>
      </p:sp>
      <p:sp>
        <p:nvSpPr>
          <p:cNvPr id="17" name="Right Triangle 16">
            <a:extLst>
              <a:ext uri="{FF2B5EF4-FFF2-40B4-BE49-F238E27FC236}">
                <a16:creationId xmlns:a16="http://schemas.microsoft.com/office/drawing/2014/main" id="{0AAAB9C5-71D5-9CFC-E566-63BDF65A539D}"/>
              </a:ext>
            </a:extLst>
          </p:cNvPr>
          <p:cNvSpPr/>
          <p:nvPr/>
        </p:nvSpPr>
        <p:spPr>
          <a:xfrm flipH="1">
            <a:off x="13798296"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1+#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1+#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1+#ppt_w/2"/>
                                          </p:val>
                                        </p:tav>
                                        <p:tav tm="100000">
                                          <p:val>
                                            <p:strVal val="#ppt_x"/>
                                          </p:val>
                                        </p:tav>
                                      </p:tavLst>
                                    </p:anim>
                                    <p:anim calcmode="lin" valueType="num">
                                      <p:cBhvr additive="base">
                                        <p:cTn id="6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E95280C-4C7B-D849-8A06-93168BF29649}"/>
              </a:ext>
            </a:extLst>
          </p:cNvPr>
          <p:cNvGrpSpPr/>
          <p:nvPr/>
        </p:nvGrpSpPr>
        <p:grpSpPr>
          <a:xfrm>
            <a:off x="0" y="0"/>
            <a:ext cx="14630400" cy="8238744"/>
            <a:chOff x="0" y="0"/>
            <a:chExt cx="14630400" cy="8238744"/>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0" name="Text 4"/>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11" name="Text 5"/>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Why Need Hybrid Model</a:t>
              </a:r>
              <a:endParaRPr lang="en-US" sz="4640" dirty="0"/>
            </a:p>
          </p:txBody>
        </p:sp>
        <p:sp>
          <p:nvSpPr>
            <p:cNvPr id="12" name="Text 6"/>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02</a:t>
              </a:r>
              <a:endParaRPr lang="en-US" sz="6410" dirty="0"/>
            </a:p>
          </p:txBody>
        </p:sp>
        <p:sp>
          <p:nvSpPr>
            <p:cNvPr id="13" name="Text 7"/>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5" name="Right Triangle 14">
              <a:extLst>
                <a:ext uri="{FF2B5EF4-FFF2-40B4-BE49-F238E27FC236}">
                  <a16:creationId xmlns:a16="http://schemas.microsoft.com/office/drawing/2014/main" id="{571B7778-1044-2C6C-C3FE-1F466F7B5CD2}"/>
                </a:ext>
              </a:extLst>
            </p:cNvPr>
            <p:cNvSpPr/>
            <p:nvPr/>
          </p:nvSpPr>
          <p:spPr>
            <a:xfrm flipH="1">
              <a:off x="13825728"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a:t>
              </a:r>
            </a:p>
          </p:txBody>
        </p:sp>
      </p:gr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9960" y="14212"/>
            <a:ext cx="14630400" cy="8238744"/>
          </a:xfrm>
          <a:prstGeom prst="rect">
            <a:avLst/>
          </a:prstGeom>
        </p:spPr>
      </p:pic>
      <p:sp>
        <p:nvSpPr>
          <p:cNvPr id="4" name="Text 0"/>
          <p:cNvSpPr/>
          <p:nvPr/>
        </p:nvSpPr>
        <p:spPr>
          <a:xfrm>
            <a:off x="1078992" y="3191256"/>
            <a:ext cx="1248156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5" name="Text 1"/>
          <p:cNvSpPr/>
          <p:nvPr/>
        </p:nvSpPr>
        <p:spPr>
          <a:xfrm>
            <a:off x="822960" y="854964"/>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6" name="Text 2"/>
          <p:cNvSpPr/>
          <p:nvPr/>
        </p:nvSpPr>
        <p:spPr>
          <a:xfrm>
            <a:off x="1078992" y="3749040"/>
            <a:ext cx="1248156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3"/>
          <p:cNvSpPr/>
          <p:nvPr/>
        </p:nvSpPr>
        <p:spPr>
          <a:xfrm>
            <a:off x="1078992" y="4315968"/>
            <a:ext cx="12481560" cy="1481328"/>
          </a:xfrm>
          <a:prstGeom prst="rect">
            <a:avLst/>
          </a:prstGeom>
          <a:noFill/>
          <a:ln/>
        </p:spPr>
        <p:txBody>
          <a:bodyPr wrap="square" lIns="0" tIns="0" rIns="0" bIns="0" rtlCol="0" anchor="ctr"/>
          <a:lstStyle/>
          <a:p>
            <a:pPr marL="0" indent="0" algn="l">
              <a:lnSpc>
                <a:spcPts val="2320"/>
              </a:lnSpc>
              <a:buNone/>
            </a:pPr>
            <a:endParaRPr lang="en-US" sz="1850" dirty="0"/>
          </a:p>
        </p:txBody>
      </p:sp>
      <p:grpSp>
        <p:nvGrpSpPr>
          <p:cNvPr id="11" name="Group 10">
            <a:extLst>
              <a:ext uri="{FF2B5EF4-FFF2-40B4-BE49-F238E27FC236}">
                <a16:creationId xmlns:a16="http://schemas.microsoft.com/office/drawing/2014/main" id="{81AD4453-F3A0-080F-A0B8-E5DCF47AE3CA}"/>
              </a:ext>
            </a:extLst>
          </p:cNvPr>
          <p:cNvGrpSpPr/>
          <p:nvPr/>
        </p:nvGrpSpPr>
        <p:grpSpPr>
          <a:xfrm>
            <a:off x="790514" y="2242566"/>
            <a:ext cx="475488" cy="475488"/>
            <a:chOff x="790514" y="2242566"/>
            <a:chExt cx="475488" cy="475488"/>
          </a:xfrm>
        </p:grpSpPr>
        <p:pic>
          <p:nvPicPr>
            <p:cNvPr id="13" name="Image 4" descr="preencoded.png">
              <a:extLst>
                <a:ext uri="{FF2B5EF4-FFF2-40B4-BE49-F238E27FC236}">
                  <a16:creationId xmlns:a16="http://schemas.microsoft.com/office/drawing/2014/main" id="{CD7AEFCD-B8C6-6FAC-BAE1-16A66C044C43}"/>
                </a:ext>
              </a:extLst>
            </p:cNvPr>
            <p:cNvPicPr>
              <a:picLocks noChangeAspect="1"/>
            </p:cNvPicPr>
            <p:nvPr/>
          </p:nvPicPr>
          <p:blipFill>
            <a:blip r:embed="rId5"/>
            <a:stretch>
              <a:fillRect/>
            </a:stretch>
          </p:blipFill>
          <p:spPr>
            <a:xfrm>
              <a:off x="790514" y="2242566"/>
              <a:ext cx="475488" cy="475488"/>
            </a:xfrm>
            <a:prstGeom prst="rect">
              <a:avLst/>
            </a:prstGeom>
          </p:spPr>
        </p:pic>
        <p:sp>
          <p:nvSpPr>
            <p:cNvPr id="14" name="Text 7">
              <a:extLst>
                <a:ext uri="{FF2B5EF4-FFF2-40B4-BE49-F238E27FC236}">
                  <a16:creationId xmlns:a16="http://schemas.microsoft.com/office/drawing/2014/main" id="{0AE9091A-F362-3AAD-1B75-EE23BB3D8B3B}"/>
                </a:ext>
              </a:extLst>
            </p:cNvPr>
            <p:cNvSpPr/>
            <p:nvPr/>
          </p:nvSpPr>
          <p:spPr>
            <a:xfrm>
              <a:off x="945962" y="226085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grpSp>
      <p:sp>
        <p:nvSpPr>
          <p:cNvPr id="16" name="TextBox 15">
            <a:extLst>
              <a:ext uri="{FF2B5EF4-FFF2-40B4-BE49-F238E27FC236}">
                <a16:creationId xmlns:a16="http://schemas.microsoft.com/office/drawing/2014/main" id="{6072A846-6AFE-1872-0CA0-5EF3D865A857}"/>
              </a:ext>
            </a:extLst>
          </p:cNvPr>
          <p:cNvSpPr txBox="1"/>
          <p:nvPr/>
        </p:nvSpPr>
        <p:spPr>
          <a:xfrm>
            <a:off x="1421450" y="2204585"/>
            <a:ext cx="5535569" cy="1077218"/>
          </a:xfrm>
          <a:prstGeom prst="rect">
            <a:avLst/>
          </a:prstGeom>
          <a:noFill/>
        </p:spPr>
        <p:txBody>
          <a:bodyPr wrap="square">
            <a:spAutoFit/>
          </a:bodyPr>
          <a:lstStyle/>
          <a:p>
            <a:r>
              <a:rPr lang="en-IN" sz="3200" dirty="0">
                <a:latin typeface="Mongolian Baiti" panose="03000500000000000000" pitchFamily="66" charset="0"/>
                <a:cs typeface="Mongolian Baiti" panose="03000500000000000000" pitchFamily="66" charset="0"/>
              </a:rPr>
              <a:t>Reduced last-mile cost</a:t>
            </a:r>
            <a:r>
              <a:rPr lang="en-US" sz="3200" dirty="0">
                <a:latin typeface="Mongolian Baiti" panose="03000500000000000000" pitchFamily="66" charset="0"/>
                <a:cs typeface="Mongolian Baiti" panose="03000500000000000000" pitchFamily="66" charset="0"/>
              </a:rPr>
              <a:t>, Lower emissions of carbon footprint.</a:t>
            </a:r>
            <a:endParaRPr lang="en-IN" sz="3200" dirty="0">
              <a:latin typeface="Mongolian Baiti" panose="03000500000000000000" pitchFamily="66" charset="0"/>
              <a:cs typeface="Mongolian Baiti" panose="03000500000000000000" pitchFamily="66" charset="0"/>
            </a:endParaRPr>
          </a:p>
        </p:txBody>
      </p:sp>
      <p:sp>
        <p:nvSpPr>
          <p:cNvPr id="18" name="Text 7">
            <a:extLst>
              <a:ext uri="{FF2B5EF4-FFF2-40B4-BE49-F238E27FC236}">
                <a16:creationId xmlns:a16="http://schemas.microsoft.com/office/drawing/2014/main" id="{12B2AE89-DCF9-48DB-6D45-E2F017A8B5AF}"/>
              </a:ext>
            </a:extLst>
          </p:cNvPr>
          <p:cNvSpPr/>
          <p:nvPr/>
        </p:nvSpPr>
        <p:spPr>
          <a:xfrm>
            <a:off x="3950110" y="3244542"/>
            <a:ext cx="173736" cy="438912"/>
          </a:xfrm>
          <a:prstGeom prst="rect">
            <a:avLst/>
          </a:prstGeom>
          <a:noFill/>
          <a:ln/>
        </p:spPr>
        <p:txBody>
          <a:bodyPr wrap="none" lIns="0" tIns="0" rIns="0" bIns="0" rtlCol="0" anchor="ctr"/>
          <a:lstStyle/>
          <a:p>
            <a:pPr marL="0" indent="0" algn="ctr">
              <a:lnSpc>
                <a:spcPts val="2780"/>
              </a:lnSpc>
              <a:buNone/>
            </a:pPr>
            <a:endParaRPr lang="en-US" sz="2320" dirty="0"/>
          </a:p>
        </p:txBody>
      </p:sp>
      <p:pic>
        <p:nvPicPr>
          <p:cNvPr id="19" name="Image 4" descr="preencoded.png">
            <a:extLst>
              <a:ext uri="{FF2B5EF4-FFF2-40B4-BE49-F238E27FC236}">
                <a16:creationId xmlns:a16="http://schemas.microsoft.com/office/drawing/2014/main" id="{E2720D1F-1461-D505-463D-4F8513BDB95C}"/>
              </a:ext>
            </a:extLst>
          </p:cNvPr>
          <p:cNvPicPr>
            <a:picLocks noChangeAspect="1"/>
          </p:cNvPicPr>
          <p:nvPr/>
        </p:nvPicPr>
        <p:blipFill>
          <a:blip r:embed="rId5"/>
          <a:stretch>
            <a:fillRect/>
          </a:stretch>
        </p:blipFill>
        <p:spPr>
          <a:xfrm>
            <a:off x="784870" y="3880878"/>
            <a:ext cx="475488" cy="475488"/>
          </a:xfrm>
          <a:prstGeom prst="rect">
            <a:avLst/>
          </a:prstGeom>
        </p:spPr>
      </p:pic>
      <p:sp>
        <p:nvSpPr>
          <p:cNvPr id="20" name="Text 7">
            <a:extLst>
              <a:ext uri="{FF2B5EF4-FFF2-40B4-BE49-F238E27FC236}">
                <a16:creationId xmlns:a16="http://schemas.microsoft.com/office/drawing/2014/main" id="{DE23BF98-32B9-ACEE-C6B0-FEBD1092A319}"/>
              </a:ext>
            </a:extLst>
          </p:cNvPr>
          <p:cNvSpPr/>
          <p:nvPr/>
        </p:nvSpPr>
        <p:spPr>
          <a:xfrm>
            <a:off x="940318" y="3899166"/>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rPr>
              <a:t>2</a:t>
            </a:r>
            <a:endParaRPr lang="en-US" sz="2320" dirty="0"/>
          </a:p>
        </p:txBody>
      </p:sp>
      <p:sp>
        <p:nvSpPr>
          <p:cNvPr id="22" name="TextBox 21">
            <a:extLst>
              <a:ext uri="{FF2B5EF4-FFF2-40B4-BE49-F238E27FC236}">
                <a16:creationId xmlns:a16="http://schemas.microsoft.com/office/drawing/2014/main" id="{F2B6CF43-1942-872E-C4FC-6D536442E126}"/>
              </a:ext>
            </a:extLst>
          </p:cNvPr>
          <p:cNvSpPr txBox="1"/>
          <p:nvPr/>
        </p:nvSpPr>
        <p:spPr>
          <a:xfrm>
            <a:off x="1389887" y="3948630"/>
            <a:ext cx="7366818" cy="584775"/>
          </a:xfrm>
          <a:prstGeom prst="rect">
            <a:avLst/>
          </a:prstGeom>
          <a:noFill/>
        </p:spPr>
        <p:txBody>
          <a:bodyPr wrap="square">
            <a:spAutoFit/>
          </a:bodyPr>
          <a:lstStyle/>
          <a:p>
            <a:r>
              <a:rPr lang="en-IN" sz="3200" dirty="0">
                <a:latin typeface="Mongolian Baiti" panose="03000500000000000000" pitchFamily="66" charset="0"/>
                <a:cs typeface="Mongolian Baiti" panose="03000500000000000000" pitchFamily="66" charset="0"/>
              </a:rPr>
              <a:t>Faster operations and parallel deliveries.</a:t>
            </a:r>
          </a:p>
        </p:txBody>
      </p:sp>
      <p:pic>
        <p:nvPicPr>
          <p:cNvPr id="23" name="Image 4" descr="preencoded.png">
            <a:extLst>
              <a:ext uri="{FF2B5EF4-FFF2-40B4-BE49-F238E27FC236}">
                <a16:creationId xmlns:a16="http://schemas.microsoft.com/office/drawing/2014/main" id="{AC5BB3ED-AD0B-0F7F-DB21-041F2F152D84}"/>
              </a:ext>
            </a:extLst>
          </p:cNvPr>
          <p:cNvPicPr>
            <a:picLocks noChangeAspect="1"/>
          </p:cNvPicPr>
          <p:nvPr/>
        </p:nvPicPr>
        <p:blipFill>
          <a:blip r:embed="rId5"/>
          <a:stretch>
            <a:fillRect/>
          </a:stretch>
        </p:blipFill>
        <p:spPr>
          <a:xfrm>
            <a:off x="8728019" y="3821616"/>
            <a:ext cx="475488" cy="475488"/>
          </a:xfrm>
          <a:prstGeom prst="rect">
            <a:avLst/>
          </a:prstGeom>
        </p:spPr>
      </p:pic>
      <p:sp>
        <p:nvSpPr>
          <p:cNvPr id="24" name="Text 7">
            <a:extLst>
              <a:ext uri="{FF2B5EF4-FFF2-40B4-BE49-F238E27FC236}">
                <a16:creationId xmlns:a16="http://schemas.microsoft.com/office/drawing/2014/main" id="{28FBE7ED-A961-51AF-FE53-1435D27DE5A6}"/>
              </a:ext>
            </a:extLst>
          </p:cNvPr>
          <p:cNvSpPr/>
          <p:nvPr/>
        </p:nvSpPr>
        <p:spPr>
          <a:xfrm>
            <a:off x="8921878" y="3856923"/>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rPr>
              <a:t>2</a:t>
            </a:r>
            <a:endParaRPr lang="en-US" sz="2320" dirty="0"/>
          </a:p>
        </p:txBody>
      </p:sp>
      <p:sp>
        <p:nvSpPr>
          <p:cNvPr id="30" name="TextBox 29">
            <a:extLst>
              <a:ext uri="{FF2B5EF4-FFF2-40B4-BE49-F238E27FC236}">
                <a16:creationId xmlns:a16="http://schemas.microsoft.com/office/drawing/2014/main" id="{6B683678-6528-9B4C-6DD2-25B636CCD70E}"/>
              </a:ext>
            </a:extLst>
          </p:cNvPr>
          <p:cNvSpPr txBox="1"/>
          <p:nvPr/>
        </p:nvSpPr>
        <p:spPr>
          <a:xfrm>
            <a:off x="1988529" y="1049353"/>
            <a:ext cx="3530850" cy="584775"/>
          </a:xfrm>
          <a:prstGeom prst="rect">
            <a:avLst/>
          </a:prstGeom>
          <a:noFill/>
        </p:spPr>
        <p:txBody>
          <a:bodyPr wrap="square">
            <a:spAutoFit/>
          </a:bodyPr>
          <a:lstStyle/>
          <a:p>
            <a:pPr algn="ctr"/>
            <a:r>
              <a:rPr lang="en-IN" sz="3200" dirty="0"/>
              <a:t>Organizational Gain</a:t>
            </a:r>
          </a:p>
        </p:txBody>
      </p:sp>
      <p:sp>
        <p:nvSpPr>
          <p:cNvPr id="32" name="TextBox 31">
            <a:extLst>
              <a:ext uri="{FF2B5EF4-FFF2-40B4-BE49-F238E27FC236}">
                <a16:creationId xmlns:a16="http://schemas.microsoft.com/office/drawing/2014/main" id="{F149F53F-BDDC-1359-89CF-48BF8FE3CBE8}"/>
              </a:ext>
            </a:extLst>
          </p:cNvPr>
          <p:cNvSpPr txBox="1"/>
          <p:nvPr/>
        </p:nvSpPr>
        <p:spPr>
          <a:xfrm>
            <a:off x="9187054" y="1095797"/>
            <a:ext cx="4061520" cy="584775"/>
          </a:xfrm>
          <a:prstGeom prst="rect">
            <a:avLst/>
          </a:prstGeom>
          <a:noFill/>
        </p:spPr>
        <p:txBody>
          <a:bodyPr wrap="square">
            <a:spAutoFit/>
          </a:bodyPr>
          <a:lstStyle/>
          <a:p>
            <a:r>
              <a:rPr lang="en-IN" sz="3200" dirty="0"/>
              <a:t>Consumer benefits</a:t>
            </a:r>
          </a:p>
        </p:txBody>
      </p:sp>
      <p:pic>
        <p:nvPicPr>
          <p:cNvPr id="33" name="Image 4" descr="preencoded.png">
            <a:extLst>
              <a:ext uri="{FF2B5EF4-FFF2-40B4-BE49-F238E27FC236}">
                <a16:creationId xmlns:a16="http://schemas.microsoft.com/office/drawing/2014/main" id="{C3501758-C913-C6D2-A7D7-DF9E1929BD2C}"/>
              </a:ext>
            </a:extLst>
          </p:cNvPr>
          <p:cNvPicPr>
            <a:picLocks noChangeAspect="1"/>
          </p:cNvPicPr>
          <p:nvPr/>
        </p:nvPicPr>
        <p:blipFill>
          <a:blip r:embed="rId5"/>
          <a:stretch>
            <a:fillRect/>
          </a:stretch>
        </p:blipFill>
        <p:spPr>
          <a:xfrm>
            <a:off x="8721752" y="2214419"/>
            <a:ext cx="475488" cy="475488"/>
          </a:xfrm>
          <a:prstGeom prst="rect">
            <a:avLst/>
          </a:prstGeom>
        </p:spPr>
      </p:pic>
      <p:sp>
        <p:nvSpPr>
          <p:cNvPr id="34" name="Text 7">
            <a:extLst>
              <a:ext uri="{FF2B5EF4-FFF2-40B4-BE49-F238E27FC236}">
                <a16:creationId xmlns:a16="http://schemas.microsoft.com/office/drawing/2014/main" id="{359A181B-FD9F-764A-7D59-9C955FF488D9}"/>
              </a:ext>
            </a:extLst>
          </p:cNvPr>
          <p:cNvSpPr/>
          <p:nvPr/>
        </p:nvSpPr>
        <p:spPr>
          <a:xfrm>
            <a:off x="8944738" y="2250995"/>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36" name="TextBox 35">
            <a:extLst>
              <a:ext uri="{FF2B5EF4-FFF2-40B4-BE49-F238E27FC236}">
                <a16:creationId xmlns:a16="http://schemas.microsoft.com/office/drawing/2014/main" id="{139DB4C4-05B9-0B51-8011-4916A68D0204}"/>
              </a:ext>
            </a:extLst>
          </p:cNvPr>
          <p:cNvSpPr txBox="1"/>
          <p:nvPr/>
        </p:nvSpPr>
        <p:spPr>
          <a:xfrm>
            <a:off x="9288573" y="2178063"/>
            <a:ext cx="8791730" cy="584775"/>
          </a:xfrm>
          <a:prstGeom prst="rect">
            <a:avLst/>
          </a:prstGeom>
          <a:noFill/>
        </p:spPr>
        <p:txBody>
          <a:bodyPr wrap="square">
            <a:spAutoFit/>
          </a:bodyPr>
          <a:lstStyle/>
          <a:p>
            <a:r>
              <a:rPr lang="en-IN" sz="3200" b="0" i="0" dirty="0">
                <a:solidFill>
                  <a:srgbClr val="1F1F1F"/>
                </a:solidFill>
                <a:effectLst/>
                <a:latin typeface="Mongolian Baiti" panose="03000500000000000000" pitchFamily="66" charset="0"/>
                <a:cs typeface="Mongolian Baiti" panose="03000500000000000000" pitchFamily="66" charset="0"/>
              </a:rPr>
              <a:t>Quicker receipt of packages</a:t>
            </a:r>
            <a:endParaRPr lang="en-IN" sz="3200" dirty="0">
              <a:latin typeface="Mongolian Baiti" panose="03000500000000000000" pitchFamily="66" charset="0"/>
              <a:cs typeface="Mongolian Baiti" panose="03000500000000000000" pitchFamily="66" charset="0"/>
            </a:endParaRPr>
          </a:p>
        </p:txBody>
      </p:sp>
      <p:sp>
        <p:nvSpPr>
          <p:cNvPr id="38" name="TextBox 37">
            <a:extLst>
              <a:ext uri="{FF2B5EF4-FFF2-40B4-BE49-F238E27FC236}">
                <a16:creationId xmlns:a16="http://schemas.microsoft.com/office/drawing/2014/main" id="{3CF05203-3871-BE16-5D89-8DB050806C62}"/>
              </a:ext>
            </a:extLst>
          </p:cNvPr>
          <p:cNvSpPr txBox="1"/>
          <p:nvPr/>
        </p:nvSpPr>
        <p:spPr>
          <a:xfrm>
            <a:off x="9253959" y="3790427"/>
            <a:ext cx="9170232" cy="584775"/>
          </a:xfrm>
          <a:prstGeom prst="rect">
            <a:avLst/>
          </a:prstGeom>
          <a:noFill/>
        </p:spPr>
        <p:txBody>
          <a:bodyPr wrap="square">
            <a:spAutoFit/>
          </a:bodyPr>
          <a:lstStyle/>
          <a:p>
            <a:r>
              <a:rPr lang="en-US" sz="3200" b="0" i="0" dirty="0">
                <a:solidFill>
                  <a:srgbClr val="1F1F1F"/>
                </a:solidFill>
                <a:effectLst/>
                <a:latin typeface="Mongolian Baiti" panose="03000500000000000000" pitchFamily="66" charset="0"/>
                <a:cs typeface="Mongolian Baiti" panose="03000500000000000000" pitchFamily="66" charset="0"/>
              </a:rPr>
              <a:t>Service available in remote area</a:t>
            </a:r>
            <a:endParaRPr lang="en-IN" sz="3200" dirty="0">
              <a:latin typeface="Mongolian Baiti" panose="03000500000000000000" pitchFamily="66" charset="0"/>
              <a:cs typeface="Mongolian Baiti" panose="03000500000000000000" pitchFamily="66" charset="0"/>
            </a:endParaRPr>
          </a:p>
        </p:txBody>
      </p:sp>
      <p:pic>
        <p:nvPicPr>
          <p:cNvPr id="42" name="Image 4" descr="preencoded.png">
            <a:extLst>
              <a:ext uri="{FF2B5EF4-FFF2-40B4-BE49-F238E27FC236}">
                <a16:creationId xmlns:a16="http://schemas.microsoft.com/office/drawing/2014/main" id="{BBAA4568-4BE0-7C2D-1254-B7D0B14C3AE5}"/>
              </a:ext>
            </a:extLst>
          </p:cNvPr>
          <p:cNvPicPr>
            <a:picLocks noChangeAspect="1"/>
          </p:cNvPicPr>
          <p:nvPr/>
        </p:nvPicPr>
        <p:blipFill>
          <a:blip r:embed="rId5"/>
          <a:stretch>
            <a:fillRect/>
          </a:stretch>
        </p:blipFill>
        <p:spPr>
          <a:xfrm>
            <a:off x="8778663" y="5012426"/>
            <a:ext cx="475488" cy="475488"/>
          </a:xfrm>
          <a:prstGeom prst="rect">
            <a:avLst/>
          </a:prstGeom>
        </p:spPr>
      </p:pic>
      <p:sp>
        <p:nvSpPr>
          <p:cNvPr id="43" name="Text 7">
            <a:extLst>
              <a:ext uri="{FF2B5EF4-FFF2-40B4-BE49-F238E27FC236}">
                <a16:creationId xmlns:a16="http://schemas.microsoft.com/office/drawing/2014/main" id="{4AE5F80E-347A-5CE9-1ADB-814DDDD441F0}"/>
              </a:ext>
            </a:extLst>
          </p:cNvPr>
          <p:cNvSpPr/>
          <p:nvPr/>
        </p:nvSpPr>
        <p:spPr>
          <a:xfrm>
            <a:off x="8955788" y="5066189"/>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rPr>
              <a:t>3</a:t>
            </a:r>
            <a:endParaRPr lang="en-US" sz="2320" dirty="0"/>
          </a:p>
        </p:txBody>
      </p:sp>
      <p:sp>
        <p:nvSpPr>
          <p:cNvPr id="45" name="TextBox 44">
            <a:extLst>
              <a:ext uri="{FF2B5EF4-FFF2-40B4-BE49-F238E27FC236}">
                <a16:creationId xmlns:a16="http://schemas.microsoft.com/office/drawing/2014/main" id="{9A6265B9-A4B6-4BB1-55E4-6AFD850FCEBD}"/>
              </a:ext>
            </a:extLst>
          </p:cNvPr>
          <p:cNvSpPr txBox="1"/>
          <p:nvPr/>
        </p:nvSpPr>
        <p:spPr>
          <a:xfrm>
            <a:off x="9254151" y="4969609"/>
            <a:ext cx="9346366" cy="584775"/>
          </a:xfrm>
          <a:prstGeom prst="rect">
            <a:avLst/>
          </a:prstGeom>
          <a:noFill/>
        </p:spPr>
        <p:txBody>
          <a:bodyPr wrap="square">
            <a:spAutoFit/>
          </a:bodyPr>
          <a:lstStyle/>
          <a:p>
            <a:r>
              <a:rPr lang="en-IN" sz="3200" b="0" i="0" dirty="0">
                <a:solidFill>
                  <a:srgbClr val="1F1F1F"/>
                </a:solidFill>
                <a:effectLst/>
                <a:latin typeface="Mongolian Baiti" panose="03000500000000000000" pitchFamily="66" charset="0"/>
                <a:cs typeface="Mongolian Baiti" panose="03000500000000000000" pitchFamily="66" charset="0"/>
              </a:rPr>
              <a:t>Contactless Delivery</a:t>
            </a:r>
            <a:endParaRPr lang="en-IN" sz="3200" dirty="0">
              <a:latin typeface="Mongolian Baiti" panose="03000500000000000000" pitchFamily="66" charset="0"/>
              <a:cs typeface="Mongolian Baiti" panose="03000500000000000000" pitchFamily="66" charset="0"/>
            </a:endParaRPr>
          </a:p>
        </p:txBody>
      </p:sp>
      <p:sp>
        <p:nvSpPr>
          <p:cNvPr id="8" name="Right Triangle 7">
            <a:extLst>
              <a:ext uri="{FF2B5EF4-FFF2-40B4-BE49-F238E27FC236}">
                <a16:creationId xmlns:a16="http://schemas.microsoft.com/office/drawing/2014/main" id="{C607AD61-8F90-7775-7FAC-0F98AE743311}"/>
              </a:ext>
            </a:extLst>
          </p:cNvPr>
          <p:cNvSpPr/>
          <p:nvPr/>
        </p:nvSpPr>
        <p:spPr>
          <a:xfrm flipH="1">
            <a:off x="13885688" y="7415784"/>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0-#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1+#ppt_w/2"/>
                                          </p:val>
                                        </p:tav>
                                        <p:tav tm="100000">
                                          <p:val>
                                            <p:strVal val="#ppt_x"/>
                                          </p:val>
                                        </p:tav>
                                      </p:tavLst>
                                    </p:anim>
                                    <p:anim calcmode="lin" valueType="num">
                                      <p:cBhvr additive="base">
                                        <p:cTn id="40" dur="500" fill="hold"/>
                                        <p:tgtEl>
                                          <p:spTgt spid="3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1+#ppt_w/2"/>
                                          </p:val>
                                        </p:tav>
                                        <p:tav tm="100000">
                                          <p:val>
                                            <p:strVal val="#ppt_x"/>
                                          </p:val>
                                        </p:tav>
                                      </p:tavLst>
                                    </p:anim>
                                    <p:anim calcmode="lin" valueType="num">
                                      <p:cBhvr additive="base">
                                        <p:cTn id="52" dur="500" fill="hold"/>
                                        <p:tgtEl>
                                          <p:spTgt spid="38"/>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1+#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1+#ppt_w/2"/>
                                          </p:val>
                                        </p:tav>
                                        <p:tav tm="100000">
                                          <p:val>
                                            <p:strVal val="#ppt_x"/>
                                          </p:val>
                                        </p:tav>
                                      </p:tavLst>
                                    </p:anim>
                                    <p:anim calcmode="lin" valueType="num">
                                      <p:cBhvr additive="base">
                                        <p:cTn id="60" dur="500" fill="hold"/>
                                        <p:tgtEl>
                                          <p:spTgt spid="4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1+#ppt_w/2"/>
                                          </p:val>
                                        </p:tav>
                                        <p:tav tm="100000">
                                          <p:val>
                                            <p:strVal val="#ppt_x"/>
                                          </p:val>
                                        </p:tav>
                                      </p:tavLst>
                                    </p:anim>
                                    <p:anim calcmode="lin" valueType="num">
                                      <p:cBhvr additive="base">
                                        <p:cTn id="64" dur="500" fill="hold"/>
                                        <p:tgtEl>
                                          <p:spTgt spid="23"/>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1+#ppt_w/2"/>
                                          </p:val>
                                        </p:tav>
                                        <p:tav tm="100000">
                                          <p:val>
                                            <p:strVal val="#ppt_x"/>
                                          </p:val>
                                        </p:tav>
                                      </p:tavLst>
                                    </p:anim>
                                    <p:anim calcmode="lin" valueType="num">
                                      <p:cBhvr additive="base">
                                        <p:cTn id="68"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2" grpId="0"/>
      <p:bldP spid="24" grpId="0" animBg="1"/>
      <p:bldP spid="30" grpId="0"/>
      <p:bldP spid="32" grpId="0"/>
      <p:bldP spid="34" grpId="0" animBg="1"/>
      <p:bldP spid="36" grpId="0"/>
      <p:bldP spid="38" grpId="0"/>
      <p:bldP spid="43"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7" name="Text 1"/>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9" name="Text 3"/>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10" name="Text 4"/>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1" name="Text 5"/>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2" name="Text 6"/>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4C2A66"/>
                </a:solidFill>
                <a:latin typeface="思源宋体-思源宋体-Heavy" pitchFamily="34" charset="0"/>
                <a:ea typeface="思源宋体-思源宋体-Heavy" pitchFamily="34" charset="-122"/>
              </a:rPr>
              <a:t>Deployment Benefits</a:t>
            </a:r>
            <a:endParaRPr lang="en-US" sz="4640" dirty="0"/>
          </a:p>
        </p:txBody>
      </p:sp>
      <p:sp>
        <p:nvSpPr>
          <p:cNvPr id="13" name="Text 7"/>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03</a:t>
            </a:r>
            <a:endParaRPr lang="en-US" sz="6410" dirty="0"/>
          </a:p>
        </p:txBody>
      </p:sp>
      <p:sp>
        <p:nvSpPr>
          <p:cNvPr id="14" name="Text 8"/>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5" name="Right Triangle 14">
            <a:extLst>
              <a:ext uri="{FF2B5EF4-FFF2-40B4-BE49-F238E27FC236}">
                <a16:creationId xmlns:a16="http://schemas.microsoft.com/office/drawing/2014/main" id="{CAF31F49-540D-1FDE-15F0-873AEBB9CDE7}"/>
              </a:ext>
            </a:extLst>
          </p:cNvPr>
          <p:cNvSpPr/>
          <p:nvPr/>
        </p:nvSpPr>
        <p:spPr>
          <a:xfrm flipH="1">
            <a:off x="13798296"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144" y="-177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6834624" y="5569929"/>
            <a:ext cx="475488" cy="475488"/>
          </a:xfrm>
          <a:prstGeom prst="rect">
            <a:avLst/>
          </a:prstGeom>
        </p:spPr>
      </p:pic>
      <p:pic>
        <p:nvPicPr>
          <p:cNvPr id="6" name="Image 4" descr="preencoded.png"/>
          <p:cNvPicPr>
            <a:picLocks noChangeAspect="1"/>
          </p:cNvPicPr>
          <p:nvPr/>
        </p:nvPicPr>
        <p:blipFill>
          <a:blip r:embed="rId5"/>
          <a:stretch>
            <a:fillRect/>
          </a:stretch>
        </p:blipFill>
        <p:spPr>
          <a:xfrm>
            <a:off x="3677658" y="3543300"/>
            <a:ext cx="475488" cy="475488"/>
          </a:xfrm>
          <a:prstGeom prst="rect">
            <a:avLst/>
          </a:prstGeom>
        </p:spPr>
      </p:pic>
      <p:pic>
        <p:nvPicPr>
          <p:cNvPr id="7" name="Image 5" descr="preencoded.png"/>
          <p:cNvPicPr>
            <a:picLocks noChangeAspect="1"/>
          </p:cNvPicPr>
          <p:nvPr/>
        </p:nvPicPr>
        <p:blipFill>
          <a:blip r:embed="rId5"/>
          <a:stretch>
            <a:fillRect/>
          </a:stretch>
        </p:blipFill>
        <p:spPr>
          <a:xfrm>
            <a:off x="658368" y="1691640"/>
            <a:ext cx="475488" cy="475488"/>
          </a:xfrm>
          <a:prstGeom prst="rect">
            <a:avLst/>
          </a:prstGeom>
        </p:spPr>
      </p:pic>
      <p:sp>
        <p:nvSpPr>
          <p:cNvPr id="9" name="Text 0"/>
          <p:cNvSpPr/>
          <p:nvPr/>
        </p:nvSpPr>
        <p:spPr>
          <a:xfrm>
            <a:off x="8247888" y="3630168"/>
            <a:ext cx="555040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0" name="Text 1"/>
          <p:cNvSpPr/>
          <p:nvPr/>
        </p:nvSpPr>
        <p:spPr>
          <a:xfrm>
            <a:off x="1609344" y="6126480"/>
            <a:ext cx="5550408" cy="886968"/>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11" name="Text 2"/>
          <p:cNvSpPr/>
          <p:nvPr/>
        </p:nvSpPr>
        <p:spPr>
          <a:xfrm>
            <a:off x="6995160" y="5649754"/>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3</a:t>
            </a:r>
            <a:endParaRPr lang="en-US" sz="2320" dirty="0"/>
          </a:p>
        </p:txBody>
      </p:sp>
      <p:sp>
        <p:nvSpPr>
          <p:cNvPr id="12" name="Text 3"/>
          <p:cNvSpPr/>
          <p:nvPr/>
        </p:nvSpPr>
        <p:spPr>
          <a:xfrm>
            <a:off x="1609344" y="3630168"/>
            <a:ext cx="555040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3" name="Text 4"/>
          <p:cNvSpPr/>
          <p:nvPr/>
        </p:nvSpPr>
        <p:spPr>
          <a:xfrm>
            <a:off x="1609344" y="4142232"/>
            <a:ext cx="5550408" cy="594360"/>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14" name="Text 5"/>
          <p:cNvSpPr/>
          <p:nvPr/>
        </p:nvSpPr>
        <p:spPr>
          <a:xfrm>
            <a:off x="8247888" y="2743200"/>
            <a:ext cx="555040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5" name="Text 6"/>
          <p:cNvSpPr/>
          <p:nvPr/>
        </p:nvSpPr>
        <p:spPr>
          <a:xfrm>
            <a:off x="1377942" y="978820"/>
            <a:ext cx="5550408" cy="301752"/>
          </a:xfrm>
          <a:prstGeom prst="rect">
            <a:avLst/>
          </a:prstGeom>
          <a:noFill/>
          <a:ln/>
        </p:spPr>
        <p:txBody>
          <a:bodyPr wrap="none" lIns="0" tIns="0" rIns="0" bIns="0" rtlCol="0" anchor="ctr"/>
          <a:lstStyle/>
          <a:p>
            <a:pPr marL="0" indent="0" algn="l">
              <a:lnSpc>
                <a:spcPts val="2320"/>
              </a:lnSpc>
              <a:buNone/>
            </a:pPr>
            <a:r>
              <a:rPr lang="en-US" sz="3200" b="1" dirty="0">
                <a:solidFill>
                  <a:srgbClr val="3D2E50"/>
                </a:solidFill>
                <a:latin typeface="Cambria Math" panose="02040503050406030204" pitchFamily="18" charset="0"/>
                <a:ea typeface="Cambria Math" panose="02040503050406030204" pitchFamily="18" charset="0"/>
              </a:rPr>
              <a:t>Drone Advantages</a:t>
            </a:r>
            <a:endParaRPr lang="en-US" sz="3200" b="1" dirty="0">
              <a:latin typeface="Cambria Math" panose="02040503050406030204" pitchFamily="18" charset="0"/>
              <a:ea typeface="Cambria Math" panose="02040503050406030204" pitchFamily="18" charset="0"/>
            </a:endParaRPr>
          </a:p>
        </p:txBody>
      </p:sp>
      <p:sp>
        <p:nvSpPr>
          <p:cNvPr id="16" name="Text 7"/>
          <p:cNvSpPr/>
          <p:nvPr/>
        </p:nvSpPr>
        <p:spPr>
          <a:xfrm>
            <a:off x="1609344" y="2231136"/>
            <a:ext cx="555040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17" name="Text 8"/>
          <p:cNvSpPr/>
          <p:nvPr/>
        </p:nvSpPr>
        <p:spPr>
          <a:xfrm>
            <a:off x="8247888" y="4142232"/>
            <a:ext cx="5550408" cy="886968"/>
          </a:xfrm>
          <a:prstGeom prst="rect">
            <a:avLst/>
          </a:prstGeom>
          <a:noFill/>
          <a:ln/>
        </p:spPr>
        <p:txBody>
          <a:bodyPr wrap="square" lIns="0" tIns="0" rIns="0" bIns="0" rtlCol="0" anchor="ctr"/>
          <a:lstStyle/>
          <a:p>
            <a:pPr marL="0" indent="0" algn="l">
              <a:lnSpc>
                <a:spcPts val="2320"/>
              </a:lnSpc>
              <a:buNone/>
            </a:pPr>
            <a:endParaRPr lang="en-US" sz="1850" dirty="0"/>
          </a:p>
        </p:txBody>
      </p:sp>
      <p:sp>
        <p:nvSpPr>
          <p:cNvPr id="18" name="Text 9"/>
          <p:cNvSpPr/>
          <p:nvPr/>
        </p:nvSpPr>
        <p:spPr>
          <a:xfrm>
            <a:off x="832104" y="950976"/>
            <a:ext cx="12984480" cy="740664"/>
          </a:xfrm>
          <a:prstGeom prst="rect">
            <a:avLst/>
          </a:prstGeom>
          <a:noFill/>
          <a:ln/>
        </p:spPr>
        <p:txBody>
          <a:bodyPr wrap="none" lIns="0" tIns="0" rIns="0" bIns="0" rtlCol="0" anchor="ctr"/>
          <a:lstStyle/>
          <a:p>
            <a:pPr marL="0" indent="0" algn="l">
              <a:lnSpc>
                <a:spcPts val="5800"/>
              </a:lnSpc>
              <a:buNone/>
            </a:pPr>
            <a:endParaRPr lang="en-US" sz="4640" dirty="0"/>
          </a:p>
        </p:txBody>
      </p:sp>
      <p:sp>
        <p:nvSpPr>
          <p:cNvPr id="20" name="Text 11"/>
          <p:cNvSpPr/>
          <p:nvPr/>
        </p:nvSpPr>
        <p:spPr>
          <a:xfrm>
            <a:off x="1609344" y="5614416"/>
            <a:ext cx="555040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21" name="Text 12"/>
          <p:cNvSpPr/>
          <p:nvPr/>
        </p:nvSpPr>
        <p:spPr>
          <a:xfrm>
            <a:off x="3833106" y="356158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2</a:t>
            </a:r>
            <a:endParaRPr lang="en-US" sz="2320" dirty="0"/>
          </a:p>
        </p:txBody>
      </p:sp>
      <p:sp>
        <p:nvSpPr>
          <p:cNvPr id="22" name="Text 13"/>
          <p:cNvSpPr/>
          <p:nvPr/>
        </p:nvSpPr>
        <p:spPr>
          <a:xfrm>
            <a:off x="813816" y="1709928"/>
            <a:ext cx="173736" cy="438912"/>
          </a:xfrm>
          <a:prstGeom prst="rect">
            <a:avLst/>
          </a:prstGeom>
          <a:noFill/>
          <a:ln/>
        </p:spPr>
        <p:txBody>
          <a:bodyPr wrap="none" lIns="0" tIns="0" rIns="0" bIns="0" rtlCol="0" anchor="ctr"/>
          <a:lstStyle/>
          <a:p>
            <a:pPr marL="0" indent="0" algn="ctr">
              <a:lnSpc>
                <a:spcPts val="2780"/>
              </a:lnSpc>
              <a:buNone/>
            </a:pPr>
            <a:r>
              <a:rPr lang="en-US" sz="2320" dirty="0">
                <a:solidFill>
                  <a:srgbClr val="2E2E2E"/>
                </a:solidFill>
                <a:latin typeface="思源黑体-思源黑体-Regular" pitchFamily="34" charset="0"/>
                <a:ea typeface="思源黑体-思源黑体-Regular" pitchFamily="34" charset="-122"/>
                <a:cs typeface="思源黑体-思源黑体-Regular" pitchFamily="34" charset="-120"/>
              </a:rPr>
              <a:t>1</a:t>
            </a:r>
            <a:endParaRPr lang="en-US" sz="2320" dirty="0"/>
          </a:p>
        </p:txBody>
      </p:sp>
      <p:sp>
        <p:nvSpPr>
          <p:cNvPr id="24" name="Text 15"/>
          <p:cNvSpPr/>
          <p:nvPr/>
        </p:nvSpPr>
        <p:spPr>
          <a:xfrm>
            <a:off x="8247888" y="2231136"/>
            <a:ext cx="5550408" cy="374904"/>
          </a:xfrm>
          <a:prstGeom prst="rect">
            <a:avLst/>
          </a:prstGeom>
          <a:noFill/>
          <a:ln/>
        </p:spPr>
        <p:txBody>
          <a:bodyPr wrap="none" lIns="0" tIns="0" rIns="0" bIns="0" rtlCol="0" anchor="ctr"/>
          <a:lstStyle/>
          <a:p>
            <a:pPr marL="0" indent="0" algn="l">
              <a:lnSpc>
                <a:spcPts val="2900"/>
              </a:lnSpc>
              <a:buNone/>
            </a:pPr>
            <a:endParaRPr lang="en-US" sz="2320" dirty="0"/>
          </a:p>
        </p:txBody>
      </p:sp>
      <p:sp>
        <p:nvSpPr>
          <p:cNvPr id="26" name="TextBox 25">
            <a:extLst>
              <a:ext uri="{FF2B5EF4-FFF2-40B4-BE49-F238E27FC236}">
                <a16:creationId xmlns:a16="http://schemas.microsoft.com/office/drawing/2014/main" id="{FCED672C-76AB-9685-2B10-B37CB0635D27}"/>
              </a:ext>
            </a:extLst>
          </p:cNvPr>
          <p:cNvSpPr txBox="1"/>
          <p:nvPr/>
        </p:nvSpPr>
        <p:spPr>
          <a:xfrm>
            <a:off x="1289304" y="1587489"/>
            <a:ext cx="11827242" cy="1384995"/>
          </a:xfrm>
          <a:prstGeom prst="rect">
            <a:avLst/>
          </a:prstGeom>
          <a:noFill/>
        </p:spPr>
        <p:txBody>
          <a:bodyPr wrap="square">
            <a:spAutoFit/>
          </a:bodyPr>
          <a:lstStyle/>
          <a:p>
            <a:r>
              <a:rPr lang="en-IN" sz="2800" dirty="0">
                <a:latin typeface="Mongolian Baiti" panose="03000500000000000000" pitchFamily="66" charset="0"/>
                <a:cs typeface="Mongolian Baiti" panose="03000500000000000000" pitchFamily="66" charset="0"/>
              </a:rPr>
              <a:t>Drones offer fast, flexible, and efficient last-mile delivery, reducing labour costs and safety risks due to their ability to bypass road networks and operate autonomously.</a:t>
            </a:r>
          </a:p>
        </p:txBody>
      </p:sp>
      <p:sp>
        <p:nvSpPr>
          <p:cNvPr id="28" name="TextBox 27">
            <a:extLst>
              <a:ext uri="{FF2B5EF4-FFF2-40B4-BE49-F238E27FC236}">
                <a16:creationId xmlns:a16="http://schemas.microsoft.com/office/drawing/2014/main" id="{CCFE7A0B-F0C4-8B41-E241-DF4BE7EA2AB3}"/>
              </a:ext>
            </a:extLst>
          </p:cNvPr>
          <p:cNvSpPr txBox="1"/>
          <p:nvPr/>
        </p:nvSpPr>
        <p:spPr>
          <a:xfrm>
            <a:off x="4384548" y="2938674"/>
            <a:ext cx="7366818" cy="584775"/>
          </a:xfrm>
          <a:prstGeom prst="rect">
            <a:avLst/>
          </a:prstGeom>
          <a:noFill/>
        </p:spPr>
        <p:txBody>
          <a:bodyPr wrap="square">
            <a:spAutoFit/>
          </a:bodyPr>
          <a:lstStyle/>
          <a:p>
            <a:r>
              <a:rPr lang="en-IN" sz="3200" b="1" dirty="0">
                <a:latin typeface="Cambria Math" panose="02040503050406030204" pitchFamily="18" charset="0"/>
                <a:ea typeface="Cambria Math" panose="02040503050406030204" pitchFamily="18" charset="0"/>
              </a:rPr>
              <a:t>Real-World Adoption</a:t>
            </a:r>
          </a:p>
        </p:txBody>
      </p:sp>
      <p:sp>
        <p:nvSpPr>
          <p:cNvPr id="30" name="TextBox 29">
            <a:extLst>
              <a:ext uri="{FF2B5EF4-FFF2-40B4-BE49-F238E27FC236}">
                <a16:creationId xmlns:a16="http://schemas.microsoft.com/office/drawing/2014/main" id="{EA500AC6-0AAB-CD34-B68C-1623D3CFC723}"/>
              </a:ext>
            </a:extLst>
          </p:cNvPr>
          <p:cNvSpPr txBox="1"/>
          <p:nvPr/>
        </p:nvSpPr>
        <p:spPr>
          <a:xfrm>
            <a:off x="4384547" y="3698748"/>
            <a:ext cx="9231699" cy="1384995"/>
          </a:xfrm>
          <a:prstGeom prst="rect">
            <a:avLst/>
          </a:prstGeom>
          <a:noFill/>
        </p:spPr>
        <p:txBody>
          <a:bodyPr wrap="square">
            <a:spAutoFit/>
          </a:bodyPr>
          <a:lstStyle/>
          <a:p>
            <a:r>
              <a:rPr lang="en-IN" sz="2800" dirty="0">
                <a:latin typeface="Mongolian Baiti" panose="03000500000000000000" pitchFamily="66" charset="0"/>
                <a:cs typeface="Mongolian Baiti" panose="03000500000000000000" pitchFamily="66" charset="0"/>
              </a:rPr>
              <a:t>Companies like Amazon, UPS, and DHL have successfully tested and deployed drones, especially during the COVID-19 pandemic, with increasing support from regulatory bodies.</a:t>
            </a:r>
          </a:p>
        </p:txBody>
      </p:sp>
      <p:sp>
        <p:nvSpPr>
          <p:cNvPr id="32" name="TextBox 31">
            <a:extLst>
              <a:ext uri="{FF2B5EF4-FFF2-40B4-BE49-F238E27FC236}">
                <a16:creationId xmlns:a16="http://schemas.microsoft.com/office/drawing/2014/main" id="{F46A30A4-D993-CF4F-C601-018B7F204B10}"/>
              </a:ext>
            </a:extLst>
          </p:cNvPr>
          <p:cNvSpPr txBox="1"/>
          <p:nvPr/>
        </p:nvSpPr>
        <p:spPr>
          <a:xfrm>
            <a:off x="7507077" y="5542724"/>
            <a:ext cx="7366818" cy="584775"/>
          </a:xfrm>
          <a:prstGeom prst="rect">
            <a:avLst/>
          </a:prstGeom>
          <a:noFill/>
        </p:spPr>
        <p:txBody>
          <a:bodyPr wrap="square">
            <a:spAutoFit/>
          </a:bodyPr>
          <a:lstStyle/>
          <a:p>
            <a:r>
              <a:rPr lang="en-IN" sz="3200" b="1" dirty="0">
                <a:latin typeface="Cambria Math" panose="02040503050406030204" pitchFamily="18" charset="0"/>
                <a:ea typeface="Cambria Math" panose="02040503050406030204" pitchFamily="18" charset="0"/>
              </a:rPr>
              <a:t>Hybrid System Solution</a:t>
            </a:r>
          </a:p>
        </p:txBody>
      </p:sp>
      <p:sp>
        <p:nvSpPr>
          <p:cNvPr id="34" name="TextBox 33">
            <a:extLst>
              <a:ext uri="{FF2B5EF4-FFF2-40B4-BE49-F238E27FC236}">
                <a16:creationId xmlns:a16="http://schemas.microsoft.com/office/drawing/2014/main" id="{3C9A66EE-F9A8-8C17-151A-3F779A5A3DB8}"/>
              </a:ext>
            </a:extLst>
          </p:cNvPr>
          <p:cNvSpPr txBox="1"/>
          <p:nvPr/>
        </p:nvSpPr>
        <p:spPr>
          <a:xfrm>
            <a:off x="4892842" y="6226845"/>
            <a:ext cx="9981053" cy="1384995"/>
          </a:xfrm>
          <a:prstGeom prst="rect">
            <a:avLst/>
          </a:prstGeom>
          <a:noFill/>
        </p:spPr>
        <p:txBody>
          <a:bodyPr wrap="square">
            <a:spAutoFit/>
          </a:bodyPr>
          <a:lstStyle/>
          <a:p>
            <a:r>
              <a:rPr lang="en-IN" sz="2800" dirty="0">
                <a:latin typeface="Mongolian Baiti" panose="03000500000000000000" pitchFamily="66" charset="0"/>
                <a:cs typeface="Mongolian Baiti" panose="03000500000000000000" pitchFamily="66" charset="0"/>
              </a:rPr>
              <a:t>Combining trucks for long-distance hauling with drones for last-mile     delivery offers a practical and scalable solution, balancing efficiency,  </a:t>
            </a:r>
            <a:r>
              <a:rPr lang="en-IN" sz="2800" dirty="0">
                <a:latin typeface="Mongolian Baiti" panose="03000500000000000000" pitchFamily="66" charset="0"/>
                <a:ea typeface="Cambria Math" panose="02040503050406030204" pitchFamily="18" charset="0"/>
                <a:cs typeface="Mongolian Baiti" panose="03000500000000000000" pitchFamily="66" charset="0"/>
              </a:rPr>
              <a:t>flexibility</a:t>
            </a:r>
            <a:r>
              <a:rPr lang="en-IN" sz="2800" dirty="0">
                <a:latin typeface="Mongolian Baiti" panose="03000500000000000000" pitchFamily="66" charset="0"/>
                <a:cs typeface="Mongolian Baiti" panose="03000500000000000000" pitchFamily="66" charset="0"/>
              </a:rPr>
              <a:t>, and operational feasibility.</a:t>
            </a:r>
          </a:p>
        </p:txBody>
      </p:sp>
      <p:sp>
        <p:nvSpPr>
          <p:cNvPr id="5" name="Right Triangle 4">
            <a:extLst>
              <a:ext uri="{FF2B5EF4-FFF2-40B4-BE49-F238E27FC236}">
                <a16:creationId xmlns:a16="http://schemas.microsoft.com/office/drawing/2014/main" id="{B4D64BEC-7B73-E85E-B02F-941D909A63B8}"/>
              </a:ext>
            </a:extLst>
          </p:cNvPr>
          <p:cNvSpPr/>
          <p:nvPr/>
        </p:nvSpPr>
        <p:spPr>
          <a:xfrm flipH="1">
            <a:off x="13834872" y="7397496"/>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0-#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0-#ppt_w/2"/>
                                          </p:val>
                                        </p:tav>
                                        <p:tav tm="100000">
                                          <p:val>
                                            <p:strVal val="#ppt_x"/>
                                          </p:val>
                                        </p:tav>
                                      </p:tavLst>
                                    </p:anim>
                                    <p:anim calcmode="lin" valueType="num">
                                      <p:cBhvr additive="base">
                                        <p:cTn id="37"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21" grpId="0" animBg="1"/>
      <p:bldP spid="26" grpId="0"/>
      <p:bldP spid="28" grpId="0"/>
      <p:bldP spid="30" grpId="0"/>
      <p:bldP spid="32"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832104" y="6492240"/>
            <a:ext cx="12984480" cy="36576"/>
          </a:xfrm>
          <a:prstGeom prst="rect">
            <a:avLst/>
          </a:prstGeom>
        </p:spPr>
      </p:pic>
      <p:pic>
        <p:nvPicPr>
          <p:cNvPr id="5" name="Image 3" descr="preencoded.png"/>
          <p:cNvPicPr>
            <a:picLocks noChangeAspect="1"/>
          </p:cNvPicPr>
          <p:nvPr/>
        </p:nvPicPr>
        <p:blipFill>
          <a:blip r:embed="rId6"/>
          <a:stretch>
            <a:fillRect/>
          </a:stretch>
        </p:blipFill>
        <p:spPr>
          <a:xfrm>
            <a:off x="859536" y="1152144"/>
            <a:ext cx="2505456" cy="2130552"/>
          </a:xfrm>
          <a:prstGeom prst="rect">
            <a:avLst/>
          </a:prstGeom>
        </p:spPr>
      </p:pic>
      <p:sp>
        <p:nvSpPr>
          <p:cNvPr id="6" name="Text 0"/>
          <p:cNvSpPr/>
          <p:nvPr/>
        </p:nvSpPr>
        <p:spPr>
          <a:xfrm>
            <a:off x="1097280" y="12710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7" name="Text 1"/>
          <p:cNvSpPr/>
          <p:nvPr/>
        </p:nvSpPr>
        <p:spPr>
          <a:xfrm>
            <a:off x="832104" y="4937760"/>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8" name="Text 2"/>
          <p:cNvSpPr/>
          <p:nvPr/>
        </p:nvSpPr>
        <p:spPr>
          <a:xfrm>
            <a:off x="832104" y="4370832"/>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9" name="Text 3"/>
          <p:cNvSpPr/>
          <p:nvPr/>
        </p:nvSpPr>
        <p:spPr>
          <a:xfrm>
            <a:off x="1097280" y="2871216"/>
            <a:ext cx="2029968" cy="301752"/>
          </a:xfrm>
          <a:prstGeom prst="rect">
            <a:avLst/>
          </a:prstGeom>
          <a:noFill/>
          <a:ln/>
        </p:spPr>
        <p:txBody>
          <a:bodyPr wrap="none" lIns="0" tIns="0" rIns="0" bIns="0" rtlCol="0" anchor="ctr"/>
          <a:lstStyle/>
          <a:p>
            <a:pPr marL="0" indent="0" algn="ctr">
              <a:lnSpc>
                <a:spcPts val="2320"/>
              </a:lnSpc>
              <a:buNone/>
            </a:pPr>
            <a:endParaRPr lang="en-US" sz="1850" dirty="0"/>
          </a:p>
        </p:txBody>
      </p:sp>
      <p:sp>
        <p:nvSpPr>
          <p:cNvPr id="10" name="Text 4"/>
          <p:cNvSpPr/>
          <p:nvPr/>
        </p:nvSpPr>
        <p:spPr>
          <a:xfrm>
            <a:off x="1097280" y="1709928"/>
            <a:ext cx="2029968" cy="1024128"/>
          </a:xfrm>
          <a:prstGeom prst="rect">
            <a:avLst/>
          </a:prstGeom>
          <a:noFill/>
          <a:ln/>
        </p:spPr>
        <p:txBody>
          <a:bodyPr wrap="none" lIns="0" tIns="0" rIns="0" bIns="0" rtlCol="0" anchor="ctr"/>
          <a:lstStyle/>
          <a:p>
            <a:pPr marL="0" indent="0" algn="ctr">
              <a:lnSpc>
                <a:spcPts val="8010"/>
              </a:lnSpc>
              <a:buNone/>
            </a:pPr>
            <a:r>
              <a:rPr lang="en-US" sz="6410" dirty="0">
                <a:solidFill>
                  <a:srgbClr val="3D2E50"/>
                </a:solidFill>
                <a:latin typeface="思源宋体-思源宋体-Heavy" pitchFamily="34" charset="0"/>
                <a:ea typeface="思源宋体-思源宋体-Heavy" pitchFamily="34" charset="-122"/>
                <a:cs typeface="思源宋体-思源宋体-Heavy" pitchFamily="34" charset="-120"/>
              </a:rPr>
              <a:t>04</a:t>
            </a:r>
            <a:endParaRPr lang="en-US" sz="6410" dirty="0"/>
          </a:p>
        </p:txBody>
      </p:sp>
      <p:sp>
        <p:nvSpPr>
          <p:cNvPr id="11" name="Text 5"/>
          <p:cNvSpPr/>
          <p:nvPr/>
        </p:nvSpPr>
        <p:spPr>
          <a:xfrm>
            <a:off x="832104" y="6793992"/>
            <a:ext cx="12984480" cy="301752"/>
          </a:xfrm>
          <a:prstGeom prst="rect">
            <a:avLst/>
          </a:prstGeom>
          <a:noFill/>
          <a:ln/>
        </p:spPr>
        <p:txBody>
          <a:bodyPr wrap="none" lIns="0" tIns="0" rIns="0" bIns="0" rtlCol="0" anchor="ctr"/>
          <a:lstStyle/>
          <a:p>
            <a:pPr marL="0" indent="0" algn="l">
              <a:lnSpc>
                <a:spcPts val="2320"/>
              </a:lnSpc>
              <a:buNone/>
            </a:pPr>
            <a:r>
              <a:rPr lang="en-US" sz="1850" dirty="0">
                <a:solidFill>
                  <a:srgbClr val="3D2E50"/>
                </a:solidFill>
                <a:latin typeface="思源黑体-思源黑体-Regular" pitchFamily="34" charset="0"/>
                <a:ea typeface="思源黑体-思源黑体-Regular" pitchFamily="34" charset="-122"/>
                <a:cs typeface="思源黑体-思源黑体-Regular" pitchFamily="34" charset="-120"/>
              </a:rPr>
              <a:t> </a:t>
            </a:r>
            <a:endParaRPr lang="en-US" sz="1850" dirty="0"/>
          </a:p>
        </p:txBody>
      </p:sp>
      <p:sp>
        <p:nvSpPr>
          <p:cNvPr id="12" name="Text 6"/>
          <p:cNvSpPr/>
          <p:nvPr/>
        </p:nvSpPr>
        <p:spPr>
          <a:xfrm>
            <a:off x="4315968" y="1143000"/>
            <a:ext cx="9482328"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3" name="Text 7"/>
          <p:cNvSpPr/>
          <p:nvPr/>
        </p:nvSpPr>
        <p:spPr>
          <a:xfrm>
            <a:off x="832104" y="3813048"/>
            <a:ext cx="12984480" cy="301752"/>
          </a:xfrm>
          <a:prstGeom prst="rect">
            <a:avLst/>
          </a:prstGeom>
          <a:noFill/>
          <a:ln/>
        </p:spPr>
        <p:txBody>
          <a:bodyPr wrap="none" lIns="0" tIns="0" rIns="0" bIns="0" rtlCol="0" anchor="ctr"/>
          <a:lstStyle/>
          <a:p>
            <a:pPr marL="0" indent="0" algn="l">
              <a:lnSpc>
                <a:spcPts val="2320"/>
              </a:lnSpc>
              <a:buNone/>
            </a:pPr>
            <a:endParaRPr lang="en-US" sz="1850" dirty="0"/>
          </a:p>
        </p:txBody>
      </p:sp>
      <p:sp>
        <p:nvSpPr>
          <p:cNvPr id="14" name="Text 8"/>
          <p:cNvSpPr/>
          <p:nvPr/>
        </p:nvSpPr>
        <p:spPr>
          <a:xfrm>
            <a:off x="832104" y="5495544"/>
            <a:ext cx="12984480" cy="740664"/>
          </a:xfrm>
          <a:prstGeom prst="rect">
            <a:avLst/>
          </a:prstGeom>
          <a:noFill/>
          <a:ln/>
        </p:spPr>
        <p:txBody>
          <a:bodyPr wrap="none" lIns="0" tIns="0" rIns="0" bIns="0" rtlCol="0" anchor="ctr"/>
          <a:lstStyle/>
          <a:p>
            <a:pPr marL="0" indent="0" algn="r">
              <a:lnSpc>
                <a:spcPts val="5800"/>
              </a:lnSpc>
              <a:buNone/>
            </a:pPr>
            <a:r>
              <a:rPr lang="en-US" sz="4640" dirty="0">
                <a:solidFill>
                  <a:srgbClr val="4C2A66"/>
                </a:solidFill>
                <a:latin typeface="思源宋体-思源宋体-Heavy" pitchFamily="34" charset="0"/>
                <a:ea typeface="思源宋体-思源宋体-Heavy" pitchFamily="34" charset="-122"/>
                <a:cs typeface="思源宋体-思源宋体-Heavy" pitchFamily="34" charset="-120"/>
              </a:rPr>
              <a:t>Related Work</a:t>
            </a:r>
            <a:endParaRPr lang="en-US" sz="4640" dirty="0"/>
          </a:p>
        </p:txBody>
      </p:sp>
      <p:sp>
        <p:nvSpPr>
          <p:cNvPr id="15" name="Right Triangle 14">
            <a:extLst>
              <a:ext uri="{FF2B5EF4-FFF2-40B4-BE49-F238E27FC236}">
                <a16:creationId xmlns:a16="http://schemas.microsoft.com/office/drawing/2014/main" id="{860C30CA-ADC4-AA0C-FD4C-6F9A61A87633}"/>
              </a:ext>
            </a:extLst>
          </p:cNvPr>
          <p:cNvSpPr/>
          <p:nvPr/>
        </p:nvSpPr>
        <p:spPr>
          <a:xfrm flipH="1">
            <a:off x="13825728" y="7406640"/>
            <a:ext cx="804672" cy="832104"/>
          </a:xfrm>
          <a:prstGeom prst="rtTriangle">
            <a:avLst/>
          </a:prstGeom>
          <a:solidFill>
            <a:srgbClr val="B45F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7</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2101</Words>
  <Application>Microsoft Office PowerPoint</Application>
  <PresentationFormat>Custom</PresentationFormat>
  <Paragraphs>316</Paragraphs>
  <Slides>38</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Calibri</vt:lpstr>
      <vt:lpstr>Cambria Math</vt:lpstr>
      <vt:lpstr>Century Schoolbook</vt:lpstr>
      <vt:lpstr>Google Sans</vt:lpstr>
      <vt:lpstr>Mongolian Baiti</vt:lpstr>
      <vt:lpstr>Segoe UI Semibold</vt:lpstr>
      <vt:lpstr>Sitka Banner Semibold</vt:lpstr>
      <vt:lpstr>Sylfaen</vt:lpstr>
      <vt:lpstr>思源宋体-思源宋体-Heavy</vt:lpstr>
      <vt:lpstr>思源黑体-思源黑体-Light</vt:lpstr>
      <vt:lpstr>思源黑体-思源黑体-Regular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Mili Roy</cp:lastModifiedBy>
  <cp:revision>42</cp:revision>
  <dcterms:created xsi:type="dcterms:W3CDTF">2025-06-07T10:10:00Z</dcterms:created>
  <dcterms:modified xsi:type="dcterms:W3CDTF">2025-06-09T18:44:00Z</dcterms:modified>
</cp:coreProperties>
</file>